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handoutMasterIdLst>
    <p:handoutMasterId r:id="rId17"/>
  </p:handoutMasterIdLst>
  <p:sldIdLst>
    <p:sldId id="372" r:id="rId2"/>
    <p:sldId id="397" r:id="rId3"/>
    <p:sldId id="398" r:id="rId4"/>
    <p:sldId id="376" r:id="rId5"/>
    <p:sldId id="406" r:id="rId6"/>
    <p:sldId id="410" r:id="rId7"/>
    <p:sldId id="408" r:id="rId8"/>
    <p:sldId id="417" r:id="rId9"/>
    <p:sldId id="415" r:id="rId10"/>
    <p:sldId id="416" r:id="rId11"/>
    <p:sldId id="422" r:id="rId12"/>
    <p:sldId id="424" r:id="rId13"/>
    <p:sldId id="425" r:id="rId14"/>
    <p:sldId id="426" r:id="rId15"/>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nklaus" initials="n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7B6"/>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15" autoAdjust="0"/>
    <p:restoredTop sz="83648" autoAdjust="0"/>
  </p:normalViewPr>
  <p:slideViewPr>
    <p:cSldViewPr>
      <p:cViewPr varScale="1">
        <p:scale>
          <a:sx n="72" d="100"/>
          <a:sy n="72" d="100"/>
        </p:scale>
        <p:origin x="1704" y="53"/>
      </p:cViewPr>
      <p:guideLst>
        <p:guide orient="horz" pos="2160"/>
        <p:guide pos="2880"/>
      </p:guideLst>
    </p:cSldViewPr>
  </p:slid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0" y="0"/>
            <a:ext cx="3011699" cy="461804"/>
          </a:xfrm>
          <a:prstGeom prst="rect">
            <a:avLst/>
          </a:prstGeom>
          <a:noFill/>
          <a:ln w="9525">
            <a:noFill/>
            <a:miter lim="800000"/>
            <a:headEnd/>
            <a:tailEnd/>
          </a:ln>
          <a:effectLst/>
        </p:spPr>
        <p:txBody>
          <a:bodyPr vert="horz" wrap="square" lIns="92487" tIns="46244" rIns="92487" bIns="46244" numCol="1" anchor="t" anchorCtr="0" compatLnSpc="1">
            <a:prstTxWarp prst="textNoShape">
              <a:avLst/>
            </a:prstTxWarp>
          </a:bodyPr>
          <a:lstStyle>
            <a:lvl1pPr>
              <a:defRPr sz="1200"/>
            </a:lvl1pPr>
          </a:lstStyle>
          <a:p>
            <a:pPr>
              <a:defRPr/>
            </a:pPr>
            <a:endParaRPr lang="en-US" dirty="0"/>
          </a:p>
        </p:txBody>
      </p:sp>
      <p:sp>
        <p:nvSpPr>
          <p:cNvPr id="75779" name="Rectangle 3"/>
          <p:cNvSpPr>
            <a:spLocks noGrp="1" noChangeArrowheads="1"/>
          </p:cNvSpPr>
          <p:nvPr>
            <p:ph type="dt" sz="quarter" idx="1"/>
          </p:nvPr>
        </p:nvSpPr>
        <p:spPr bwMode="auto">
          <a:xfrm>
            <a:off x="3936768" y="0"/>
            <a:ext cx="3011699" cy="461804"/>
          </a:xfrm>
          <a:prstGeom prst="rect">
            <a:avLst/>
          </a:prstGeom>
          <a:noFill/>
          <a:ln w="9525">
            <a:noFill/>
            <a:miter lim="800000"/>
            <a:headEnd/>
            <a:tailEnd/>
          </a:ln>
          <a:effectLst/>
        </p:spPr>
        <p:txBody>
          <a:bodyPr vert="horz" wrap="square" lIns="92487" tIns="46244" rIns="92487" bIns="46244" numCol="1" anchor="t" anchorCtr="0" compatLnSpc="1">
            <a:prstTxWarp prst="textNoShape">
              <a:avLst/>
            </a:prstTxWarp>
          </a:bodyPr>
          <a:lstStyle>
            <a:lvl1pPr algn="r">
              <a:defRPr sz="1200"/>
            </a:lvl1pPr>
          </a:lstStyle>
          <a:p>
            <a:pPr>
              <a:defRPr/>
            </a:pPr>
            <a:endParaRPr lang="en-US" dirty="0"/>
          </a:p>
        </p:txBody>
      </p:sp>
      <p:sp>
        <p:nvSpPr>
          <p:cNvPr id="75780" name="Rectangle 4"/>
          <p:cNvSpPr>
            <a:spLocks noGrp="1" noChangeArrowheads="1"/>
          </p:cNvSpPr>
          <p:nvPr>
            <p:ph type="ftr" sz="quarter" idx="2"/>
          </p:nvPr>
        </p:nvSpPr>
        <p:spPr bwMode="auto">
          <a:xfrm>
            <a:off x="0" y="8772669"/>
            <a:ext cx="3011699" cy="461804"/>
          </a:xfrm>
          <a:prstGeom prst="rect">
            <a:avLst/>
          </a:prstGeom>
          <a:noFill/>
          <a:ln w="9525">
            <a:noFill/>
            <a:miter lim="800000"/>
            <a:headEnd/>
            <a:tailEnd/>
          </a:ln>
          <a:effectLst/>
        </p:spPr>
        <p:txBody>
          <a:bodyPr vert="horz" wrap="square" lIns="92487" tIns="46244" rIns="92487" bIns="46244" numCol="1" anchor="b" anchorCtr="0" compatLnSpc="1">
            <a:prstTxWarp prst="textNoShape">
              <a:avLst/>
            </a:prstTxWarp>
          </a:bodyPr>
          <a:lstStyle>
            <a:lvl1pPr>
              <a:defRPr sz="1200"/>
            </a:lvl1pPr>
          </a:lstStyle>
          <a:p>
            <a:pPr>
              <a:defRPr/>
            </a:pPr>
            <a:endParaRPr lang="en-US" dirty="0"/>
          </a:p>
        </p:txBody>
      </p:sp>
      <p:sp>
        <p:nvSpPr>
          <p:cNvPr id="75781" name="Rectangle 5"/>
          <p:cNvSpPr>
            <a:spLocks noGrp="1" noChangeArrowheads="1"/>
          </p:cNvSpPr>
          <p:nvPr>
            <p:ph type="sldNum" sz="quarter" idx="3"/>
          </p:nvPr>
        </p:nvSpPr>
        <p:spPr bwMode="auto">
          <a:xfrm>
            <a:off x="3936768" y="8772669"/>
            <a:ext cx="3011699" cy="461804"/>
          </a:xfrm>
          <a:prstGeom prst="rect">
            <a:avLst/>
          </a:prstGeom>
          <a:noFill/>
          <a:ln w="9525">
            <a:noFill/>
            <a:miter lim="800000"/>
            <a:headEnd/>
            <a:tailEnd/>
          </a:ln>
          <a:effectLst/>
        </p:spPr>
        <p:txBody>
          <a:bodyPr vert="horz" wrap="square" lIns="92487" tIns="46244" rIns="92487" bIns="46244" numCol="1" anchor="b" anchorCtr="0" compatLnSpc="1">
            <a:prstTxWarp prst="textNoShape">
              <a:avLst/>
            </a:prstTxWarp>
          </a:bodyPr>
          <a:lstStyle>
            <a:lvl1pPr algn="r">
              <a:defRPr sz="1200"/>
            </a:lvl1pPr>
          </a:lstStyle>
          <a:p>
            <a:pPr>
              <a:defRPr/>
            </a:pPr>
            <a:fld id="{92F9C7AE-EB6A-49E8-B6CA-6206B7C7B5EB}" type="slidenum">
              <a:rPr lang="en-US"/>
              <a:pPr>
                <a:defRPr/>
              </a:pPr>
              <a:t>‹#›</a:t>
            </a:fld>
            <a:endParaRPr lang="en-US" dirty="0"/>
          </a:p>
        </p:txBody>
      </p:sp>
    </p:spTree>
    <p:extLst>
      <p:ext uri="{BB962C8B-B14F-4D97-AF65-F5344CB8AC3E}">
        <p14:creationId xmlns:p14="http://schemas.microsoft.com/office/powerpoint/2010/main" val="42725747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dirty="0"/>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764EA9D5-BFF0-4E8C-A6CC-1684D328AF69}" type="datetimeFigureOut">
              <a:rPr lang="en-US" smtClean="0"/>
              <a:pPr/>
              <a:t>9/9/2021</a:t>
            </a:fld>
            <a:endParaRPr lang="en-US" dirty="0"/>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dirty="0"/>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1699" cy="461804"/>
          </a:xfrm>
          <a:prstGeom prst="rect">
            <a:avLst/>
          </a:prstGeom>
        </p:spPr>
        <p:txBody>
          <a:bodyPr vert="horz" lIns="92487" tIns="46244" rIns="92487" bIns="4624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36768" y="8772669"/>
            <a:ext cx="3011699" cy="461804"/>
          </a:xfrm>
          <a:prstGeom prst="rect">
            <a:avLst/>
          </a:prstGeom>
        </p:spPr>
        <p:txBody>
          <a:bodyPr vert="horz" lIns="92487" tIns="46244" rIns="92487" bIns="46244" rtlCol="0" anchor="b"/>
          <a:lstStyle>
            <a:lvl1pPr algn="r">
              <a:defRPr sz="1200"/>
            </a:lvl1pPr>
          </a:lstStyle>
          <a:p>
            <a:fld id="{F13EAEEC-6AB7-49AD-B9A6-22327B0C39A4}" type="slidenum">
              <a:rPr lang="en-US" smtClean="0"/>
              <a:pPr/>
              <a:t>‹#›</a:t>
            </a:fld>
            <a:endParaRPr lang="en-US" dirty="0"/>
          </a:p>
        </p:txBody>
      </p:sp>
    </p:spTree>
    <p:extLst>
      <p:ext uri="{BB962C8B-B14F-4D97-AF65-F5344CB8AC3E}">
        <p14:creationId xmlns:p14="http://schemas.microsoft.com/office/powerpoint/2010/main" val="16665597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EAEEC-6AB7-49AD-B9A6-22327B0C39A4}" type="slidenum">
              <a:rPr lang="en-US" smtClean="0"/>
              <a:pPr/>
              <a:t>1</a:t>
            </a:fld>
            <a:endParaRPr lang="en-US" dirty="0"/>
          </a:p>
        </p:txBody>
      </p:sp>
    </p:spTree>
    <p:extLst>
      <p:ext uri="{BB962C8B-B14F-4D97-AF65-F5344CB8AC3E}">
        <p14:creationId xmlns:p14="http://schemas.microsoft.com/office/powerpoint/2010/main" val="225539568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Same patterns as seen in previous years</a:t>
            </a:r>
          </a:p>
          <a:p>
            <a:r>
              <a:rPr lang="en-US" dirty="0"/>
              <a:t>Relationship</a:t>
            </a:r>
            <a:r>
              <a:rPr lang="en-US" baseline="0" dirty="0"/>
              <a:t> stressors most common in younger suicides</a:t>
            </a:r>
          </a:p>
          <a:p>
            <a:r>
              <a:rPr lang="en-US" baseline="0" dirty="0"/>
              <a:t>Physical health stressors most common in older suicides</a:t>
            </a:r>
          </a:p>
          <a:p>
            <a:pPr marL="342900" indent="-342900">
              <a:buFont typeface="Wingdings" panose="05000000000000000000" pitchFamily="2" charset="2"/>
              <a:buChar char="Ø"/>
            </a:pPr>
            <a:r>
              <a:rPr lang="en-US" dirty="0">
                <a:solidFill>
                  <a:schemeClr val="tx1"/>
                </a:solidFill>
              </a:rPr>
              <a:t>31% of cases had a history significant for a medical issue</a:t>
            </a:r>
          </a:p>
          <a:p>
            <a:pPr marL="800100" lvl="1" indent="-342900">
              <a:buFont typeface="Wingdings" panose="05000000000000000000" pitchFamily="2" charset="2"/>
              <a:buChar char="Ø"/>
            </a:pPr>
            <a:r>
              <a:rPr lang="en-US" dirty="0">
                <a:solidFill>
                  <a:schemeClr val="tx1"/>
                </a:solidFill>
              </a:rPr>
              <a:t>The most common were cardiovascular</a:t>
            </a:r>
            <a:r>
              <a:rPr lang="en-US" baseline="0" dirty="0">
                <a:solidFill>
                  <a:schemeClr val="tx1"/>
                </a:solidFill>
              </a:rPr>
              <a:t> disease and diabetes</a:t>
            </a:r>
          </a:p>
          <a:p>
            <a:pPr marL="0" lvl="0" indent="0">
              <a:buFont typeface="Wingdings" panose="05000000000000000000" pitchFamily="2" charset="2"/>
              <a:buNone/>
            </a:pPr>
            <a:r>
              <a:rPr lang="en-US" baseline="0" dirty="0">
                <a:solidFill>
                  <a:schemeClr val="tx1"/>
                </a:solidFill>
              </a:rPr>
              <a:t>Only 5% of deaths mentioned COVID-19 specifically (1 quarantine, 4 job loss or decreased hours)</a:t>
            </a:r>
          </a:p>
          <a:p>
            <a:pPr marL="0" lvl="0" indent="0">
              <a:buFont typeface="Wingdings" panose="05000000000000000000" pitchFamily="2" charset="2"/>
              <a:buNone/>
            </a:pPr>
            <a:r>
              <a:rPr lang="en-US" baseline="0" dirty="0">
                <a:solidFill>
                  <a:schemeClr val="tx1"/>
                </a:solidFill>
              </a:rPr>
              <a:t>Overall numbers of autopsies mentioning job or financial stressors was lower than </a:t>
            </a:r>
            <a:r>
              <a:rPr lang="en-US" baseline="0">
                <a:solidFill>
                  <a:schemeClr val="tx1"/>
                </a:solidFill>
              </a:rPr>
              <a:t>in past years</a:t>
            </a:r>
            <a:endParaRPr lang="en-US" baseline="0" dirty="0">
              <a:solidFill>
                <a:schemeClr val="tx1"/>
              </a:solidFill>
            </a:endParaRPr>
          </a:p>
          <a:p>
            <a:pPr marL="0" lvl="0" indent="0">
              <a:buFont typeface="Wingdings" panose="05000000000000000000" pitchFamily="2" charset="2"/>
              <a:buNone/>
            </a:pPr>
            <a:r>
              <a:rPr lang="en-US" baseline="0" dirty="0">
                <a:solidFill>
                  <a:schemeClr val="tx1"/>
                </a:solidFill>
              </a:rPr>
              <a:t>13% of deaths were veterans</a:t>
            </a:r>
          </a:p>
        </p:txBody>
      </p:sp>
      <p:sp>
        <p:nvSpPr>
          <p:cNvPr id="4" name="Slide Number Placeholder 3"/>
          <p:cNvSpPr>
            <a:spLocks noGrp="1"/>
          </p:cNvSpPr>
          <p:nvPr>
            <p:ph type="sldNum" sz="quarter" idx="10"/>
          </p:nvPr>
        </p:nvSpPr>
        <p:spPr/>
        <p:txBody>
          <a:bodyPr/>
          <a:lstStyle/>
          <a:p>
            <a:fld id="{F13EAEEC-6AB7-49AD-B9A6-22327B0C39A4}" type="slidenum">
              <a:rPr lang="en-US" smtClean="0"/>
              <a:pPr/>
              <a:t>10</a:t>
            </a:fld>
            <a:endParaRPr lang="en-US" dirty="0"/>
          </a:p>
        </p:txBody>
      </p:sp>
    </p:spTree>
    <p:extLst>
      <p:ext uri="{BB962C8B-B14F-4D97-AF65-F5344CB8AC3E}">
        <p14:creationId xmlns:p14="http://schemas.microsoft.com/office/powerpoint/2010/main" val="39997630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Zero Reasons Why coming to SC</a:t>
            </a:r>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13EAEEC-6AB7-49AD-B9A6-22327B0C39A4}" type="slidenum">
              <a:rPr kumimoji="0" lang="en-US" sz="1200" b="0" i="0" u="none" strike="noStrike" kern="1200" cap="none" spc="0" normalizeH="0" baseline="0" noProof="0" smtClean="0">
                <a:ln>
                  <a:noFill/>
                </a:ln>
                <a:solidFill>
                  <a:prstClr val="black"/>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charset="0"/>
              <a:ea typeface="+mn-ea"/>
              <a:cs typeface="+mn-cs"/>
            </a:endParaRPr>
          </a:p>
        </p:txBody>
      </p:sp>
    </p:spTree>
    <p:extLst>
      <p:ext uri="{BB962C8B-B14F-4D97-AF65-F5344CB8AC3E}">
        <p14:creationId xmlns:p14="http://schemas.microsoft.com/office/powerpoint/2010/main" val="10524892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EAEEC-6AB7-49AD-B9A6-22327B0C39A4}" type="slidenum">
              <a:rPr lang="en-US" smtClean="0"/>
              <a:pPr/>
              <a:t>2</a:t>
            </a:fld>
            <a:endParaRPr lang="en-US"/>
          </a:p>
        </p:txBody>
      </p:sp>
    </p:spTree>
    <p:extLst>
      <p:ext uri="{BB962C8B-B14F-4D97-AF65-F5344CB8AC3E}">
        <p14:creationId xmlns:p14="http://schemas.microsoft.com/office/powerpoint/2010/main" val="37612562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 from previous year, but is more in-line</a:t>
            </a:r>
            <a:r>
              <a:rPr lang="en-US" baseline="0" dirty="0"/>
              <a:t> with previous years</a:t>
            </a:r>
            <a:r>
              <a:rPr lang="en-US" dirty="0"/>
              <a:t> (2019</a:t>
            </a:r>
            <a:r>
              <a:rPr lang="en-US" baseline="0" dirty="0"/>
              <a:t> had 94 deaths (18.3 rate), but </a:t>
            </a:r>
            <a:r>
              <a:rPr lang="en-US" dirty="0"/>
              <a:t>2018 had 101 deaths and rate of 19.7)</a:t>
            </a:r>
          </a:p>
        </p:txBody>
      </p:sp>
      <p:sp>
        <p:nvSpPr>
          <p:cNvPr id="4" name="Slide Number Placeholder 3"/>
          <p:cNvSpPr>
            <a:spLocks noGrp="1"/>
          </p:cNvSpPr>
          <p:nvPr>
            <p:ph type="sldNum" sz="quarter" idx="10"/>
          </p:nvPr>
        </p:nvSpPr>
        <p:spPr/>
        <p:txBody>
          <a:bodyPr/>
          <a:lstStyle/>
          <a:p>
            <a:fld id="{F13EAEEC-6AB7-49AD-B9A6-22327B0C39A4}" type="slidenum">
              <a:rPr lang="en-US" smtClean="0"/>
              <a:pPr/>
              <a:t>3</a:t>
            </a:fld>
            <a:endParaRPr lang="en-US"/>
          </a:p>
        </p:txBody>
      </p:sp>
    </p:spTree>
    <p:extLst>
      <p:ext uri="{BB962C8B-B14F-4D97-AF65-F5344CB8AC3E}">
        <p14:creationId xmlns:p14="http://schemas.microsoft.com/office/powerpoint/2010/main" val="3551113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EAEEC-6AB7-49AD-B9A6-22327B0C39A4}" type="slidenum">
              <a:rPr lang="en-US" smtClean="0"/>
              <a:pPr/>
              <a:t>4</a:t>
            </a:fld>
            <a:endParaRPr lang="en-US" dirty="0"/>
          </a:p>
        </p:txBody>
      </p:sp>
    </p:spTree>
    <p:extLst>
      <p:ext uri="{BB962C8B-B14F-4D97-AF65-F5344CB8AC3E}">
        <p14:creationId xmlns:p14="http://schemas.microsoft.com/office/powerpoint/2010/main" val="35511132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In 2020, we saw the highest rate of suicide in the 15-24 year old age group that we’ve seen since we started tracking these data (28.78 in 2020 compared to 28.6 per 100,000 in the 2012 spike). There were twice as many deaths among 10-24 year </a:t>
            </a:r>
            <a:r>
              <a:rPr lang="en-US" sz="1200" kern="1200" dirty="0" err="1">
                <a:solidFill>
                  <a:schemeClr val="tx1"/>
                </a:solidFill>
                <a:effectLst/>
                <a:latin typeface="+mn-lt"/>
                <a:ea typeface="+mn-ea"/>
                <a:cs typeface="+mn-cs"/>
              </a:rPr>
              <a:t>olds</a:t>
            </a:r>
            <a:r>
              <a:rPr lang="en-US" sz="1200" kern="1200" dirty="0">
                <a:solidFill>
                  <a:schemeClr val="tx1"/>
                </a:solidFill>
                <a:effectLst/>
                <a:latin typeface="+mn-lt"/>
                <a:ea typeface="+mn-ea"/>
                <a:cs typeface="+mn-cs"/>
              </a:rPr>
              <a:t> as 15-19 year </a:t>
            </a:r>
            <a:r>
              <a:rPr lang="en-US" sz="1200" kern="1200" dirty="0" err="1">
                <a:solidFill>
                  <a:schemeClr val="tx1"/>
                </a:solidFill>
                <a:effectLst/>
                <a:latin typeface="+mn-lt"/>
                <a:ea typeface="+mn-ea"/>
                <a:cs typeface="+mn-cs"/>
              </a:rPr>
              <a:t>olds</a:t>
            </a:r>
            <a:r>
              <a:rPr lang="en-US" sz="120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10"/>
          </p:nvPr>
        </p:nvSpPr>
        <p:spPr/>
        <p:txBody>
          <a:bodyPr/>
          <a:lstStyle/>
          <a:p>
            <a:fld id="{F13EAEEC-6AB7-49AD-B9A6-22327B0C39A4}" type="slidenum">
              <a:rPr lang="en-US" smtClean="0"/>
              <a:pPr/>
              <a:t>5</a:t>
            </a:fld>
            <a:endParaRPr lang="en-US" dirty="0"/>
          </a:p>
        </p:txBody>
      </p:sp>
    </p:spTree>
    <p:extLst>
      <p:ext uri="{BB962C8B-B14F-4D97-AF65-F5344CB8AC3E}">
        <p14:creationId xmlns:p14="http://schemas.microsoft.com/office/powerpoint/2010/main" val="6199418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Similar to previous years, males made up the majority of suicide deaths in Sedgwick County at</a:t>
            </a:r>
            <a:r>
              <a:rPr lang="en-US" sz="1200" kern="1200" baseline="0" dirty="0">
                <a:solidFill>
                  <a:schemeClr val="tx1"/>
                </a:solidFill>
                <a:effectLst/>
                <a:latin typeface="+mn-lt"/>
                <a:ea typeface="+mn-ea"/>
                <a:cs typeface="+mn-cs"/>
              </a:rPr>
              <a:t> 90</a:t>
            </a:r>
            <a:r>
              <a:rPr lang="en-US" sz="1200" kern="1200" dirty="0">
                <a:solidFill>
                  <a:schemeClr val="tx1"/>
                </a:solidFill>
                <a:effectLst/>
                <a:latin typeface="+mn-lt"/>
                <a:ea typeface="+mn-ea"/>
                <a:cs typeface="+mn-cs"/>
              </a:rPr>
              <a:t>%. Females constituted only 10% of suicide deaths. (Usually closer to 75/25)</a:t>
            </a:r>
            <a:endParaRPr lang="en-US" baseline="0" dirty="0"/>
          </a:p>
        </p:txBody>
      </p:sp>
      <p:sp>
        <p:nvSpPr>
          <p:cNvPr id="4" name="Slide Number Placeholder 3"/>
          <p:cNvSpPr>
            <a:spLocks noGrp="1"/>
          </p:cNvSpPr>
          <p:nvPr>
            <p:ph type="sldNum" sz="quarter" idx="10"/>
          </p:nvPr>
        </p:nvSpPr>
        <p:spPr/>
        <p:txBody>
          <a:bodyPr/>
          <a:lstStyle/>
          <a:p>
            <a:fld id="{F13EAEEC-6AB7-49AD-B9A6-22327B0C39A4}" type="slidenum">
              <a:rPr lang="en-US" smtClean="0"/>
              <a:pPr/>
              <a:t>6</a:t>
            </a:fld>
            <a:endParaRPr lang="en-US" dirty="0"/>
          </a:p>
        </p:txBody>
      </p:sp>
    </p:spTree>
    <p:extLst>
      <p:ext uri="{BB962C8B-B14F-4D97-AF65-F5344CB8AC3E}">
        <p14:creationId xmlns:p14="http://schemas.microsoft.com/office/powerpoint/2010/main" val="28371666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Firearms continue to the most common method of suicide at 50% of cases, followed by hanging/asphyxiation at 31%, then by drug overdose/poisoning at 15% of cases. This is our highest rate of firearm deaths, consistent with the increasing trend we’ve seen over several years.</a:t>
            </a:r>
            <a:endParaRPr lang="en-US" dirty="0"/>
          </a:p>
        </p:txBody>
      </p:sp>
      <p:sp>
        <p:nvSpPr>
          <p:cNvPr id="4" name="Slide Number Placeholder 3"/>
          <p:cNvSpPr>
            <a:spLocks noGrp="1"/>
          </p:cNvSpPr>
          <p:nvPr>
            <p:ph type="sldNum" sz="quarter" idx="10"/>
          </p:nvPr>
        </p:nvSpPr>
        <p:spPr/>
        <p:txBody>
          <a:bodyPr/>
          <a:lstStyle/>
          <a:p>
            <a:fld id="{F13EAEEC-6AB7-49AD-B9A6-22327B0C39A4}" type="slidenum">
              <a:rPr lang="en-US" smtClean="0"/>
              <a:pPr/>
              <a:t>7</a:t>
            </a:fld>
            <a:endParaRPr lang="en-US" dirty="0"/>
          </a:p>
        </p:txBody>
      </p:sp>
    </p:spTree>
    <p:extLst>
      <p:ext uri="{BB962C8B-B14F-4D97-AF65-F5344CB8AC3E}">
        <p14:creationId xmlns:p14="http://schemas.microsoft.com/office/powerpoint/2010/main" val="3060278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of June,</a:t>
            </a:r>
            <a:r>
              <a:rPr lang="en-US" baseline="0" dirty="0"/>
              <a:t> 37 suicide deaths have occurred in 2021 (this is similar to 2019, which was a lower year). In 2020, there were 49 in the first half of the year. </a:t>
            </a:r>
            <a:endParaRPr lang="en-US" dirty="0"/>
          </a:p>
          <a:p>
            <a:endParaRPr lang="en-US" dirty="0"/>
          </a:p>
        </p:txBody>
      </p:sp>
      <p:sp>
        <p:nvSpPr>
          <p:cNvPr id="4" name="Slide Number Placeholder 3"/>
          <p:cNvSpPr>
            <a:spLocks noGrp="1"/>
          </p:cNvSpPr>
          <p:nvPr>
            <p:ph type="sldNum" sz="quarter" idx="10"/>
          </p:nvPr>
        </p:nvSpPr>
        <p:spPr/>
        <p:txBody>
          <a:bodyPr/>
          <a:lstStyle/>
          <a:p>
            <a:fld id="{F13EAEEC-6AB7-49AD-B9A6-22327B0C39A4}" type="slidenum">
              <a:rPr lang="en-US" smtClean="0"/>
              <a:pPr/>
              <a:t>8</a:t>
            </a:fld>
            <a:endParaRPr lang="en-US" dirty="0"/>
          </a:p>
        </p:txBody>
      </p:sp>
    </p:spTree>
    <p:extLst>
      <p:ext uri="{BB962C8B-B14F-4D97-AF65-F5344CB8AC3E}">
        <p14:creationId xmlns:p14="http://schemas.microsoft.com/office/powerpoint/2010/main" val="3794562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13EAEEC-6AB7-49AD-B9A6-22327B0C39A4}" type="slidenum">
              <a:rPr lang="en-US" smtClean="0"/>
              <a:pPr/>
              <a:t>9</a:t>
            </a:fld>
            <a:endParaRPr lang="en-US" dirty="0"/>
          </a:p>
        </p:txBody>
      </p:sp>
    </p:spTree>
    <p:extLst>
      <p:ext uri="{BB962C8B-B14F-4D97-AF65-F5344CB8AC3E}">
        <p14:creationId xmlns:p14="http://schemas.microsoft.com/office/powerpoint/2010/main" val="2246707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1371600"/>
            <a:ext cx="7315200" cy="762000"/>
          </a:xfrm>
        </p:spPr>
        <p:txBody>
          <a:bodyPr/>
          <a:lstStyle>
            <a:lvl1pPr>
              <a:defRPr sz="1800"/>
            </a:lvl1pPr>
          </a:lstStyle>
          <a:p>
            <a:r>
              <a:rPr lang="en-US"/>
              <a:t>Click to edit Master title style</a:t>
            </a:r>
          </a:p>
        </p:txBody>
      </p:sp>
      <p:sp>
        <p:nvSpPr>
          <p:cNvPr id="3075" name="Rectangle 3"/>
          <p:cNvSpPr>
            <a:spLocks noGrp="1" noChangeArrowheads="1"/>
          </p:cNvSpPr>
          <p:nvPr>
            <p:ph type="subTitle" idx="1"/>
          </p:nvPr>
        </p:nvSpPr>
        <p:spPr>
          <a:xfrm>
            <a:off x="1219200" y="2133600"/>
            <a:ext cx="7315200" cy="457200"/>
          </a:xfrm>
        </p:spPr>
        <p:txBody>
          <a:bodyPr/>
          <a:lstStyle>
            <a:lvl1pPr marL="0" indent="0" algn="ctr">
              <a:buFontTx/>
              <a:buNone/>
              <a:defRPr sz="1800"/>
            </a:lvl1pPr>
          </a:lstStyle>
          <a:p>
            <a:r>
              <a:rPr lang="en-US"/>
              <a:t>Click to edit Master subtitle style</a:t>
            </a:r>
            <a:endParaRPr lang="en-US" dirty="0"/>
          </a:p>
        </p:txBody>
      </p:sp>
    </p:spTree>
    <p:extLst>
      <p:ext uri="{BB962C8B-B14F-4D97-AF65-F5344CB8AC3E}">
        <p14:creationId xmlns:p14="http://schemas.microsoft.com/office/powerpoint/2010/main" val="154003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39407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923719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a:t>Click icon to add picture</a:t>
            </a:r>
          </a:p>
        </p:txBody>
      </p:sp>
    </p:spTree>
    <p:extLst>
      <p:ext uri="{BB962C8B-B14F-4D97-AF65-F5344CB8AC3E}">
        <p14:creationId xmlns:p14="http://schemas.microsoft.com/office/powerpoint/2010/main" val="25809815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66800" y="457200"/>
            <a:ext cx="7620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t>This is a test</a:t>
            </a:r>
          </a:p>
        </p:txBody>
      </p:sp>
      <p:sp>
        <p:nvSpPr>
          <p:cNvPr id="1027" name="Rectangle 3"/>
          <p:cNvSpPr>
            <a:spLocks noGrp="1" noChangeArrowheads="1"/>
          </p:cNvSpPr>
          <p:nvPr>
            <p:ph type="body" idx="1"/>
          </p:nvPr>
        </p:nvSpPr>
        <p:spPr bwMode="auto">
          <a:xfrm>
            <a:off x="1066800" y="1295400"/>
            <a:ext cx="76200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p:txBody>
      </p:sp>
    </p:spTree>
  </p:cSld>
  <p:clrMap bg1="lt1" tx1="dk1" bg2="lt2" tx2="dk2" accent1="accent1" accent2="accent2" accent3="accent3" accent4="accent4" accent5="accent5" accent6="accent6" hlink="hlink" folHlink="folHlink"/>
  <p:sldLayoutIdLst>
    <p:sldLayoutId id="2147483667" r:id="rId1"/>
    <p:sldLayoutId id="2147483664" r:id="rId2"/>
    <p:sldLayoutId id="2147483665" r:id="rId3"/>
    <p:sldLayoutId id="2147483666" r:id="rId4"/>
  </p:sldLayoutIdLst>
  <p:txStyles>
    <p:title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7200" algn="ctr" rtl="0" eaLnBrk="1" fontAlgn="base" hangingPunct="1">
        <a:spcBef>
          <a:spcPct val="0"/>
        </a:spcBef>
        <a:spcAft>
          <a:spcPct val="0"/>
        </a:spcAft>
        <a:defRPr sz="2800">
          <a:solidFill>
            <a:schemeClr val="tx2"/>
          </a:solidFill>
          <a:latin typeface="Palatino" pitchFamily="18" charset="0"/>
        </a:defRPr>
      </a:lvl6pPr>
      <a:lvl7pPr marL="914400" algn="ctr" rtl="0" eaLnBrk="1" fontAlgn="base" hangingPunct="1">
        <a:spcBef>
          <a:spcPct val="0"/>
        </a:spcBef>
        <a:spcAft>
          <a:spcPct val="0"/>
        </a:spcAft>
        <a:defRPr sz="2800">
          <a:solidFill>
            <a:schemeClr val="tx2"/>
          </a:solidFill>
          <a:latin typeface="Palatino" pitchFamily="18" charset="0"/>
        </a:defRPr>
      </a:lvl7pPr>
      <a:lvl8pPr marL="1371600" algn="ctr" rtl="0" eaLnBrk="1" fontAlgn="base" hangingPunct="1">
        <a:spcBef>
          <a:spcPct val="0"/>
        </a:spcBef>
        <a:spcAft>
          <a:spcPct val="0"/>
        </a:spcAft>
        <a:defRPr sz="2800">
          <a:solidFill>
            <a:schemeClr val="tx2"/>
          </a:solidFill>
          <a:latin typeface="Palatino" pitchFamily="18" charset="0"/>
        </a:defRPr>
      </a:lvl8pPr>
      <a:lvl9pPr marL="1828800" algn="ctr" rtl="0" eaLnBrk="1" fontAlgn="base" hangingPunct="1">
        <a:spcBef>
          <a:spcPct val="0"/>
        </a:spcBef>
        <a:spcAft>
          <a:spcPct val="0"/>
        </a:spcAft>
        <a:defRPr sz="2800">
          <a:solidFill>
            <a:schemeClr val="tx2"/>
          </a:solidFill>
          <a:latin typeface="Palatino" pitchFamily="18"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000">
          <a:solidFill>
            <a:schemeClr val="tx1"/>
          </a:solidFill>
          <a:latin typeface="+mn-lt"/>
        </a:defRPr>
      </a:lvl2pPr>
      <a:lvl3pPr marL="1143000" indent="-228600" algn="l" rtl="0" eaLnBrk="1" fontAlgn="base" hangingPunct="1">
        <a:spcBef>
          <a:spcPct val="20000"/>
        </a:spcBef>
        <a:spcAft>
          <a:spcPct val="0"/>
        </a:spcAft>
        <a:buChar char="•"/>
        <a:defRPr>
          <a:solidFill>
            <a:schemeClr val="tx1"/>
          </a:solidFill>
          <a:latin typeface="+mn-lt"/>
        </a:defRPr>
      </a:lvl3pPr>
      <a:lvl4pPr marL="1600200" indent="-228600" algn="l" rtl="0" eaLnBrk="1" fontAlgn="base" hangingPunct="1">
        <a:spcBef>
          <a:spcPct val="20000"/>
        </a:spcBef>
        <a:spcAft>
          <a:spcPct val="0"/>
        </a:spcAft>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mailto:Daisy.Urbina-Ceja@sedgwick.gov" TargetMode="External"/><Relationship Id="rId7"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suspenders4hope.stopsuicideict.com/" TargetMode="External"/><Relationship Id="rId5" Type="http://schemas.openxmlformats.org/officeDocument/2006/relationships/hyperlink" Target="https://5thpartyforprevention.eventbrite.com/" TargetMode="External"/><Relationship Id="rId4" Type="http://schemas.openxmlformats.org/officeDocument/2006/relationships/hyperlink" Target="https://ichoosetotalk.org/"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0868" y="990600"/>
            <a:ext cx="7620000" cy="1231900"/>
          </a:xfrm>
        </p:spPr>
        <p:txBody>
          <a:bodyPr/>
          <a:lstStyle/>
          <a:p>
            <a:r>
              <a:rPr lang="en-US" dirty="0"/>
              <a:t>2020 Annual Report</a:t>
            </a:r>
            <a:br>
              <a:rPr lang="en-US" dirty="0"/>
            </a:br>
            <a:r>
              <a:rPr lang="en-US" dirty="0"/>
              <a:t>Sedgwick County Suicide Prevention Coalition</a:t>
            </a:r>
          </a:p>
        </p:txBody>
      </p:sp>
      <p:pic>
        <p:nvPicPr>
          <p:cNvPr id="6" name="Content Placeholder 3">
            <a:extLst>
              <a:ext uri="{FF2B5EF4-FFF2-40B4-BE49-F238E27FC236}">
                <a16:creationId xmlns:a16="http://schemas.microsoft.com/office/drawing/2014/main" id="{5B4E697B-03F0-4AB0-9DCA-7C85A5183B9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6298" y="2492828"/>
            <a:ext cx="7810502" cy="2231571"/>
          </a:xfrm>
        </p:spPr>
      </p:pic>
      <p:sp>
        <p:nvSpPr>
          <p:cNvPr id="5" name="Title 1"/>
          <p:cNvSpPr txBox="1">
            <a:spLocks/>
          </p:cNvSpPr>
          <p:nvPr/>
        </p:nvSpPr>
        <p:spPr bwMode="auto">
          <a:xfrm>
            <a:off x="1060877" y="4805468"/>
            <a:ext cx="7620000" cy="123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1" fontAlgn="base" hangingPunct="1">
              <a:spcBef>
                <a:spcPct val="0"/>
              </a:spcBef>
              <a:spcAft>
                <a:spcPct val="0"/>
              </a:spcAft>
              <a:defRPr sz="2800">
                <a:solidFill>
                  <a:schemeClr val="tx2"/>
                </a:solidFill>
                <a:latin typeface="+mj-lt"/>
                <a:ea typeface="+mj-ea"/>
                <a:cs typeface="+mj-cs"/>
              </a:defRPr>
            </a:lvl1pPr>
            <a:lvl2pPr algn="ctr" rtl="0" eaLnBrk="1" fontAlgn="base" hangingPunct="1">
              <a:spcBef>
                <a:spcPct val="0"/>
              </a:spcBef>
              <a:spcAft>
                <a:spcPct val="0"/>
              </a:spcAft>
              <a:defRPr sz="2800">
                <a:solidFill>
                  <a:schemeClr val="tx2"/>
                </a:solidFill>
                <a:latin typeface="Arial" charset="0"/>
              </a:defRPr>
            </a:lvl2pPr>
            <a:lvl3pPr algn="ctr" rtl="0" eaLnBrk="1" fontAlgn="base" hangingPunct="1">
              <a:spcBef>
                <a:spcPct val="0"/>
              </a:spcBef>
              <a:spcAft>
                <a:spcPct val="0"/>
              </a:spcAft>
              <a:defRPr sz="2800">
                <a:solidFill>
                  <a:schemeClr val="tx2"/>
                </a:solidFill>
                <a:latin typeface="Arial" charset="0"/>
              </a:defRPr>
            </a:lvl3pPr>
            <a:lvl4pPr algn="ctr" rtl="0" eaLnBrk="1" fontAlgn="base" hangingPunct="1">
              <a:spcBef>
                <a:spcPct val="0"/>
              </a:spcBef>
              <a:spcAft>
                <a:spcPct val="0"/>
              </a:spcAft>
              <a:defRPr sz="2800">
                <a:solidFill>
                  <a:schemeClr val="tx2"/>
                </a:solidFill>
                <a:latin typeface="Arial" charset="0"/>
              </a:defRPr>
            </a:lvl4pPr>
            <a:lvl5pPr algn="ctr" rtl="0" eaLnBrk="1" fontAlgn="base" hangingPunct="1">
              <a:spcBef>
                <a:spcPct val="0"/>
              </a:spcBef>
              <a:spcAft>
                <a:spcPct val="0"/>
              </a:spcAft>
              <a:defRPr sz="2800">
                <a:solidFill>
                  <a:schemeClr val="tx2"/>
                </a:solidFill>
                <a:latin typeface="Arial" charset="0"/>
              </a:defRPr>
            </a:lvl5pPr>
            <a:lvl6pPr marL="457200" algn="ctr" rtl="0" eaLnBrk="1" fontAlgn="base" hangingPunct="1">
              <a:spcBef>
                <a:spcPct val="0"/>
              </a:spcBef>
              <a:spcAft>
                <a:spcPct val="0"/>
              </a:spcAft>
              <a:defRPr sz="2800">
                <a:solidFill>
                  <a:schemeClr val="tx2"/>
                </a:solidFill>
                <a:latin typeface="Palatino" pitchFamily="18" charset="0"/>
              </a:defRPr>
            </a:lvl6pPr>
            <a:lvl7pPr marL="914400" algn="ctr" rtl="0" eaLnBrk="1" fontAlgn="base" hangingPunct="1">
              <a:spcBef>
                <a:spcPct val="0"/>
              </a:spcBef>
              <a:spcAft>
                <a:spcPct val="0"/>
              </a:spcAft>
              <a:defRPr sz="2800">
                <a:solidFill>
                  <a:schemeClr val="tx2"/>
                </a:solidFill>
                <a:latin typeface="Palatino" pitchFamily="18" charset="0"/>
              </a:defRPr>
            </a:lvl7pPr>
            <a:lvl8pPr marL="1371600" algn="ctr" rtl="0" eaLnBrk="1" fontAlgn="base" hangingPunct="1">
              <a:spcBef>
                <a:spcPct val="0"/>
              </a:spcBef>
              <a:spcAft>
                <a:spcPct val="0"/>
              </a:spcAft>
              <a:defRPr sz="2800">
                <a:solidFill>
                  <a:schemeClr val="tx2"/>
                </a:solidFill>
                <a:latin typeface="Palatino" pitchFamily="18" charset="0"/>
              </a:defRPr>
            </a:lvl8pPr>
            <a:lvl9pPr marL="1828800" algn="ctr" rtl="0" eaLnBrk="1" fontAlgn="base" hangingPunct="1">
              <a:spcBef>
                <a:spcPct val="0"/>
              </a:spcBef>
              <a:spcAft>
                <a:spcPct val="0"/>
              </a:spcAft>
              <a:defRPr sz="2800">
                <a:solidFill>
                  <a:schemeClr val="tx2"/>
                </a:solidFill>
                <a:latin typeface="Palatino" pitchFamily="18" charset="0"/>
              </a:defRPr>
            </a:lvl9pPr>
          </a:lstStyle>
          <a:p>
            <a:endParaRPr lang="en-US" kern="0" dirty="0">
              <a:latin typeface="+mn-lt"/>
            </a:endParaRPr>
          </a:p>
        </p:txBody>
      </p:sp>
      <p:pic>
        <p:nvPicPr>
          <p:cNvPr id="7" name="Picture 6"/>
          <p:cNvPicPr>
            <a:picLocks noChangeAspect="1"/>
          </p:cNvPicPr>
          <p:nvPr/>
        </p:nvPicPr>
        <p:blipFill>
          <a:blip r:embed="rId4"/>
          <a:stretch>
            <a:fillRect/>
          </a:stretch>
        </p:blipFill>
        <p:spPr>
          <a:xfrm>
            <a:off x="1039761" y="6009061"/>
            <a:ext cx="2047875" cy="654612"/>
          </a:xfrm>
          <a:prstGeom prst="rect">
            <a:avLst/>
          </a:prstGeom>
        </p:spPr>
      </p:pic>
    </p:spTree>
    <p:extLst>
      <p:ext uri="{BB962C8B-B14F-4D97-AF65-F5344CB8AC3E}">
        <p14:creationId xmlns:p14="http://schemas.microsoft.com/office/powerpoint/2010/main" val="32214310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Life Stressors by Age</a:t>
            </a:r>
          </a:p>
        </p:txBody>
      </p:sp>
      <p:pic>
        <p:nvPicPr>
          <p:cNvPr id="4" name="Picture 3"/>
          <p:cNvPicPr>
            <a:picLocks noChangeAspect="1"/>
          </p:cNvPicPr>
          <p:nvPr/>
        </p:nvPicPr>
        <p:blipFill>
          <a:blip r:embed="rId3"/>
          <a:stretch>
            <a:fillRect/>
          </a:stretch>
        </p:blipFill>
        <p:spPr>
          <a:xfrm>
            <a:off x="990600" y="6096000"/>
            <a:ext cx="2047875" cy="654612"/>
          </a:xfrm>
          <a:prstGeom prst="rect">
            <a:avLst/>
          </a:prstGeom>
        </p:spPr>
      </p:pic>
      <p:pic>
        <p:nvPicPr>
          <p:cNvPr id="5" name="Content Placeholder 4"/>
          <p:cNvPicPr>
            <a:picLocks noGrp="1" noChangeAspect="1"/>
          </p:cNvPicPr>
          <p:nvPr>
            <p:ph idx="1"/>
          </p:nvPr>
        </p:nvPicPr>
        <p:blipFill>
          <a:blip r:embed="rId4"/>
          <a:stretch>
            <a:fillRect/>
          </a:stretch>
        </p:blipFill>
        <p:spPr>
          <a:xfrm>
            <a:off x="228600" y="1905000"/>
            <a:ext cx="8974403" cy="3276600"/>
          </a:xfrm>
          <a:prstGeom prst="rect">
            <a:avLst/>
          </a:prstGeom>
        </p:spPr>
      </p:pic>
    </p:spTree>
    <p:extLst>
      <p:ext uri="{BB962C8B-B14F-4D97-AF65-F5344CB8AC3E}">
        <p14:creationId xmlns:p14="http://schemas.microsoft.com/office/powerpoint/2010/main" val="30763680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6D6517-8810-4ECF-A7DE-2CABE1E8B36D}"/>
              </a:ext>
            </a:extLst>
          </p:cNvPr>
          <p:cNvSpPr>
            <a:spLocks noGrp="1"/>
          </p:cNvSpPr>
          <p:nvPr>
            <p:ph type="title"/>
          </p:nvPr>
        </p:nvSpPr>
        <p:spPr/>
        <p:txBody>
          <a:bodyPr/>
          <a:lstStyle/>
          <a:p>
            <a:r>
              <a:rPr lang="en-US" dirty="0"/>
              <a:t>Local Suicide Prevention Efforts</a:t>
            </a:r>
          </a:p>
        </p:txBody>
      </p:sp>
      <p:sp>
        <p:nvSpPr>
          <p:cNvPr id="3" name="Content Placeholder 2">
            <a:extLst>
              <a:ext uri="{FF2B5EF4-FFF2-40B4-BE49-F238E27FC236}">
                <a16:creationId xmlns:a16="http://schemas.microsoft.com/office/drawing/2014/main" id="{C30DC8F5-8127-4C39-B97B-D60ED668CA3E}"/>
              </a:ext>
            </a:extLst>
          </p:cNvPr>
          <p:cNvSpPr>
            <a:spLocks noGrp="1"/>
          </p:cNvSpPr>
          <p:nvPr>
            <p:ph idx="1"/>
          </p:nvPr>
        </p:nvSpPr>
        <p:spPr>
          <a:xfrm>
            <a:off x="1066800" y="1295400"/>
            <a:ext cx="7620000" cy="3962400"/>
          </a:xfrm>
        </p:spPr>
        <p:txBody>
          <a:bodyPr/>
          <a:lstStyle/>
          <a:p>
            <a:r>
              <a:rPr lang="en-US" sz="1800" dirty="0"/>
              <a:t>Mental Health First Aid</a:t>
            </a:r>
          </a:p>
          <a:p>
            <a:pPr lvl="1"/>
            <a:r>
              <a:rPr lang="en-US" sz="1350" dirty="0"/>
              <a:t>104 people trained in MHFA in 2020</a:t>
            </a:r>
          </a:p>
          <a:p>
            <a:pPr lvl="1"/>
            <a:r>
              <a:rPr lang="en-US" sz="1350" dirty="0"/>
              <a:t>Went virtual for the first time, allowed for expanded access</a:t>
            </a:r>
          </a:p>
          <a:p>
            <a:pPr lvl="1"/>
            <a:r>
              <a:rPr lang="en-US" sz="1350" dirty="0"/>
              <a:t>80 trained so far in 2021, 7 more classes scheduled</a:t>
            </a:r>
          </a:p>
          <a:p>
            <a:r>
              <a:rPr lang="en-US" sz="1800" dirty="0"/>
              <a:t>Zero Suicide implementation</a:t>
            </a:r>
          </a:p>
          <a:p>
            <a:pPr lvl="1"/>
            <a:r>
              <a:rPr lang="en-US" sz="1350" dirty="0"/>
              <a:t>Expanding screening, data tracking, and care collaboration</a:t>
            </a:r>
          </a:p>
          <a:p>
            <a:pPr lvl="1"/>
            <a:r>
              <a:rPr lang="en-US" sz="1350" dirty="0"/>
              <a:t>Building community awareness/leadership, enhancing continuous quality improvement</a:t>
            </a:r>
          </a:p>
          <a:p>
            <a:pPr lvl="1"/>
            <a:r>
              <a:rPr lang="en-US" sz="1350" dirty="0"/>
              <a:t>Trainings in evidence based screening, assessment, and interventions, including QPR, CALM, AMSR, and CAMS</a:t>
            </a:r>
          </a:p>
          <a:p>
            <a:r>
              <a:rPr lang="en-US" sz="1800" dirty="0"/>
              <a:t>988 expansion efforts underway </a:t>
            </a:r>
          </a:p>
          <a:p>
            <a:pPr lvl="1"/>
            <a:r>
              <a:rPr lang="en-US" sz="1350" dirty="0"/>
              <a:t>Expected to go live in July 2022</a:t>
            </a:r>
          </a:p>
          <a:p>
            <a:pPr lvl="1"/>
            <a:r>
              <a:rPr lang="en-US" sz="1350" dirty="0"/>
              <a:t>Crisis call volume expected to increase</a:t>
            </a:r>
          </a:p>
          <a:p>
            <a:pPr lvl="1"/>
            <a:r>
              <a:rPr lang="en-US" sz="1350" dirty="0"/>
              <a:t>COMCARE will support 988 calls from the Sedgwick County area</a:t>
            </a:r>
          </a:p>
        </p:txBody>
      </p:sp>
      <p:pic>
        <p:nvPicPr>
          <p:cNvPr id="4" name="Picture 3">
            <a:extLst>
              <a:ext uri="{FF2B5EF4-FFF2-40B4-BE49-F238E27FC236}">
                <a16:creationId xmlns:a16="http://schemas.microsoft.com/office/drawing/2014/main" id="{CF7A03C1-3A6A-4915-B924-F95353D36A11}"/>
              </a:ext>
            </a:extLst>
          </p:cNvPr>
          <p:cNvPicPr>
            <a:picLocks noChangeAspect="1"/>
          </p:cNvPicPr>
          <p:nvPr/>
        </p:nvPicPr>
        <p:blipFill>
          <a:blip r:embed="rId2"/>
          <a:stretch>
            <a:fillRect/>
          </a:stretch>
        </p:blipFill>
        <p:spPr>
          <a:xfrm>
            <a:off x="3358028" y="6019800"/>
            <a:ext cx="2427943" cy="580694"/>
          </a:xfrm>
          <a:prstGeom prst="rect">
            <a:avLst/>
          </a:prstGeom>
        </p:spPr>
      </p:pic>
      <p:pic>
        <p:nvPicPr>
          <p:cNvPr id="5" name="Picture 4">
            <a:extLst>
              <a:ext uri="{FF2B5EF4-FFF2-40B4-BE49-F238E27FC236}">
                <a16:creationId xmlns:a16="http://schemas.microsoft.com/office/drawing/2014/main" id="{23D9E32A-5039-4A96-A447-EE18E221469F}"/>
              </a:ext>
            </a:extLst>
          </p:cNvPr>
          <p:cNvPicPr>
            <a:picLocks noChangeAspect="1"/>
          </p:cNvPicPr>
          <p:nvPr/>
        </p:nvPicPr>
        <p:blipFill>
          <a:blip r:embed="rId3"/>
          <a:stretch>
            <a:fillRect/>
          </a:stretch>
        </p:blipFill>
        <p:spPr>
          <a:xfrm>
            <a:off x="1143000" y="5911553"/>
            <a:ext cx="1536326" cy="489247"/>
          </a:xfrm>
          <a:prstGeom prst="rect">
            <a:avLst/>
          </a:prstGeom>
        </p:spPr>
      </p:pic>
    </p:spTree>
    <p:extLst>
      <p:ext uri="{BB962C8B-B14F-4D97-AF65-F5344CB8AC3E}">
        <p14:creationId xmlns:p14="http://schemas.microsoft.com/office/powerpoint/2010/main" val="42164830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Know the Signs</a:t>
            </a:r>
          </a:p>
        </p:txBody>
      </p:sp>
      <p:sp>
        <p:nvSpPr>
          <p:cNvPr id="3" name="Content Placeholder 2"/>
          <p:cNvSpPr>
            <a:spLocks noGrp="1"/>
          </p:cNvSpPr>
          <p:nvPr>
            <p:ph idx="1"/>
          </p:nvPr>
        </p:nvSpPr>
        <p:spPr/>
        <p:txBody>
          <a:bodyPr/>
          <a:lstStyle/>
          <a:p>
            <a:r>
              <a:rPr lang="en-US" dirty="0">
                <a:solidFill>
                  <a:srgbClr val="27BEC9"/>
                </a:solidFill>
                <a:latin typeface="Calibri" panose="020F0502020204030204" pitchFamily="34" charset="0"/>
              </a:rPr>
              <a:t>TALK: </a:t>
            </a:r>
            <a:r>
              <a:rPr lang="en-US" dirty="0">
                <a:solidFill>
                  <a:srgbClr val="231F20"/>
                </a:solidFill>
                <a:latin typeface="Calibri" panose="020F0502020204030204" pitchFamily="34" charset="0"/>
              </a:rPr>
              <a:t>No reason to live. Feeling trapped. Being a burden to others. Unbearable pain. Talk of killing themselves. </a:t>
            </a:r>
          </a:p>
          <a:p>
            <a:r>
              <a:rPr lang="en-US" dirty="0">
                <a:solidFill>
                  <a:srgbClr val="562E89"/>
                </a:solidFill>
                <a:latin typeface="Calibri" panose="020F0502020204030204" pitchFamily="34" charset="0"/>
              </a:rPr>
              <a:t>BEHAVIOR: </a:t>
            </a:r>
            <a:r>
              <a:rPr lang="en-US" dirty="0">
                <a:solidFill>
                  <a:srgbClr val="231F20"/>
                </a:solidFill>
                <a:latin typeface="Calibri" panose="020F0502020204030204" pitchFamily="34" charset="0"/>
              </a:rPr>
              <a:t>Increased alcohol/drug use. Isolation from family and friends. Sleeping too little/too much. Withdrawing from activities. Seeking access to pills/weapons or other means.</a:t>
            </a:r>
          </a:p>
          <a:p>
            <a:r>
              <a:rPr lang="en-US" dirty="0">
                <a:solidFill>
                  <a:srgbClr val="27BEC9"/>
                </a:solidFill>
                <a:latin typeface="Calibri" panose="020F0502020204030204" pitchFamily="34" charset="0"/>
              </a:rPr>
              <a:t>MOOD: </a:t>
            </a:r>
            <a:r>
              <a:rPr lang="en-US" dirty="0">
                <a:solidFill>
                  <a:srgbClr val="231F20"/>
                </a:solidFill>
                <a:latin typeface="Calibri" panose="020F0502020204030204" pitchFamily="34" charset="0"/>
              </a:rPr>
              <a:t>Depression. Loss of interest. Rage. Irritability. Humiliation. Anxiety.</a:t>
            </a:r>
          </a:p>
          <a:p>
            <a:endParaRPr lang="en-US" dirty="0"/>
          </a:p>
        </p:txBody>
      </p:sp>
      <p:sp>
        <p:nvSpPr>
          <p:cNvPr id="4" name="TextBox 3"/>
          <p:cNvSpPr txBox="1"/>
          <p:nvPr/>
        </p:nvSpPr>
        <p:spPr>
          <a:xfrm>
            <a:off x="3276600" y="6019800"/>
            <a:ext cx="3153026" cy="646331"/>
          </a:xfrm>
          <a:prstGeom prst="rect">
            <a:avLst/>
          </a:prstGeom>
          <a:noFill/>
        </p:spPr>
        <p:txBody>
          <a:bodyPr wrap="none" rtlCol="0">
            <a:spAutoFit/>
          </a:bodyPr>
          <a:lstStyle/>
          <a:p>
            <a:pPr algn="ctr"/>
            <a:r>
              <a:rPr lang="en-US" dirty="0">
                <a:latin typeface="Times New Roman"/>
                <a:cs typeface="Times New Roman"/>
              </a:rPr>
              <a:t>24/7 Suicide Prevention Hotline</a:t>
            </a:r>
          </a:p>
          <a:p>
            <a:pPr algn="ctr"/>
            <a:r>
              <a:rPr lang="en-US" dirty="0">
                <a:latin typeface="Times New Roman"/>
                <a:cs typeface="Times New Roman"/>
              </a:rPr>
              <a:t>316-660-7500</a:t>
            </a:r>
          </a:p>
        </p:txBody>
      </p:sp>
      <p:pic>
        <p:nvPicPr>
          <p:cNvPr id="5" name="Picture 4"/>
          <p:cNvPicPr>
            <a:picLocks noChangeAspect="1"/>
          </p:cNvPicPr>
          <p:nvPr/>
        </p:nvPicPr>
        <p:blipFill>
          <a:blip r:embed="rId2"/>
          <a:stretch>
            <a:fillRect/>
          </a:stretch>
        </p:blipFill>
        <p:spPr>
          <a:xfrm>
            <a:off x="1039761" y="6009061"/>
            <a:ext cx="2047875" cy="654612"/>
          </a:xfrm>
          <a:prstGeom prst="rect">
            <a:avLst/>
          </a:prstGeom>
        </p:spPr>
      </p:pic>
    </p:spTree>
    <p:extLst>
      <p:ext uri="{BB962C8B-B14F-4D97-AF65-F5344CB8AC3E}">
        <p14:creationId xmlns:p14="http://schemas.microsoft.com/office/powerpoint/2010/main" val="409167425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can you do?</a:t>
            </a:r>
          </a:p>
        </p:txBody>
      </p:sp>
      <p:sp>
        <p:nvSpPr>
          <p:cNvPr id="3" name="Content Placeholder 2"/>
          <p:cNvSpPr>
            <a:spLocks noGrp="1"/>
          </p:cNvSpPr>
          <p:nvPr>
            <p:ph idx="1"/>
          </p:nvPr>
        </p:nvSpPr>
        <p:spPr/>
        <p:txBody>
          <a:bodyPr/>
          <a:lstStyle/>
          <a:p>
            <a:r>
              <a:rPr lang="en-US" dirty="0">
                <a:solidFill>
                  <a:srgbClr val="27BEC9"/>
                </a:solidFill>
                <a:latin typeface="Calibri" panose="020F0502020204030204" pitchFamily="34" charset="0"/>
              </a:rPr>
              <a:t>Take it seriously, </a:t>
            </a:r>
            <a:r>
              <a:rPr lang="en-US" dirty="0">
                <a:solidFill>
                  <a:srgbClr val="231F20"/>
                </a:solidFill>
                <a:latin typeface="Calibri" panose="020F0502020204030204" pitchFamily="34" charset="0"/>
              </a:rPr>
              <a:t>if someone mentions suicide.</a:t>
            </a:r>
          </a:p>
          <a:p>
            <a:r>
              <a:rPr lang="en-US" dirty="0">
                <a:solidFill>
                  <a:srgbClr val="562E89"/>
                </a:solidFill>
                <a:latin typeface="Calibri" panose="020F0502020204030204" pitchFamily="34" charset="0"/>
              </a:rPr>
              <a:t>Talk openly </a:t>
            </a:r>
            <a:r>
              <a:rPr lang="en-US" dirty="0">
                <a:solidFill>
                  <a:srgbClr val="231F20"/>
                </a:solidFill>
                <a:latin typeface="Calibri" panose="020F0502020204030204" pitchFamily="34" charset="0"/>
              </a:rPr>
              <a:t>and matter-of</a:t>
            </a:r>
            <a:r>
              <a:rPr lang="en-US" dirty="0">
                <a:latin typeface="Calibri" panose="020F0502020204030204" pitchFamily="34" charset="0"/>
              </a:rPr>
              <a:t>-</a:t>
            </a:r>
            <a:r>
              <a:rPr lang="en-US" dirty="0">
                <a:solidFill>
                  <a:srgbClr val="231F20"/>
                </a:solidFill>
                <a:latin typeface="Calibri" panose="020F0502020204030204" pitchFamily="34" charset="0"/>
              </a:rPr>
              <a:t>factly about suicide.</a:t>
            </a:r>
          </a:p>
          <a:p>
            <a:r>
              <a:rPr lang="en-US" dirty="0">
                <a:solidFill>
                  <a:srgbClr val="27BEC9"/>
                </a:solidFill>
                <a:latin typeface="Calibri" panose="020F0502020204030204" pitchFamily="34" charset="0"/>
              </a:rPr>
              <a:t>Be willing to listen. </a:t>
            </a:r>
            <a:r>
              <a:rPr lang="en-US" dirty="0">
                <a:solidFill>
                  <a:srgbClr val="231F20"/>
                </a:solidFill>
                <a:latin typeface="Calibri" panose="020F0502020204030204" pitchFamily="34" charset="0"/>
              </a:rPr>
              <a:t>Allow expressions of feelings. Accept the feelings.</a:t>
            </a:r>
          </a:p>
          <a:p>
            <a:r>
              <a:rPr lang="en-US" dirty="0">
                <a:solidFill>
                  <a:srgbClr val="562E89"/>
                </a:solidFill>
                <a:latin typeface="Calibri" panose="020F0502020204030204" pitchFamily="34" charset="0"/>
              </a:rPr>
              <a:t>Offer hope </a:t>
            </a:r>
            <a:r>
              <a:rPr lang="en-US" dirty="0">
                <a:solidFill>
                  <a:srgbClr val="231F20"/>
                </a:solidFill>
                <a:latin typeface="Calibri" panose="020F0502020204030204" pitchFamily="34" charset="0"/>
              </a:rPr>
              <a:t>that help is available.</a:t>
            </a:r>
          </a:p>
          <a:p>
            <a:r>
              <a:rPr lang="en-US" dirty="0">
                <a:solidFill>
                  <a:srgbClr val="27BEC9"/>
                </a:solidFill>
                <a:latin typeface="Calibri" panose="020F0502020204030204" pitchFamily="34" charset="0"/>
              </a:rPr>
              <a:t>Do not </a:t>
            </a:r>
            <a:r>
              <a:rPr lang="en-US" dirty="0">
                <a:solidFill>
                  <a:srgbClr val="231F20"/>
                </a:solidFill>
                <a:latin typeface="Calibri" panose="020F0502020204030204" pitchFamily="34" charset="0"/>
              </a:rPr>
              <a:t>leave him or her alone.</a:t>
            </a:r>
          </a:p>
          <a:p>
            <a:r>
              <a:rPr lang="en-US" dirty="0">
                <a:solidFill>
                  <a:srgbClr val="562E89"/>
                </a:solidFill>
                <a:latin typeface="Calibri" panose="020F0502020204030204" pitchFamily="34" charset="0"/>
              </a:rPr>
              <a:t>Get help immediately! </a:t>
            </a:r>
            <a:endParaRPr lang="en-US" dirty="0"/>
          </a:p>
        </p:txBody>
      </p:sp>
      <p:sp>
        <p:nvSpPr>
          <p:cNvPr id="4" name="TextBox 3"/>
          <p:cNvSpPr txBox="1"/>
          <p:nvPr/>
        </p:nvSpPr>
        <p:spPr>
          <a:xfrm>
            <a:off x="3276600" y="6019800"/>
            <a:ext cx="3153026" cy="646331"/>
          </a:xfrm>
          <a:prstGeom prst="rect">
            <a:avLst/>
          </a:prstGeom>
          <a:noFill/>
        </p:spPr>
        <p:txBody>
          <a:bodyPr wrap="none" rtlCol="0">
            <a:spAutoFit/>
          </a:bodyPr>
          <a:lstStyle/>
          <a:p>
            <a:pPr algn="ctr"/>
            <a:r>
              <a:rPr lang="en-US" dirty="0">
                <a:latin typeface="Times New Roman"/>
                <a:cs typeface="Times New Roman"/>
              </a:rPr>
              <a:t>24/7 Suicide Prevention Hotline</a:t>
            </a:r>
          </a:p>
          <a:p>
            <a:pPr algn="ctr"/>
            <a:r>
              <a:rPr lang="en-US" dirty="0">
                <a:latin typeface="Times New Roman"/>
                <a:cs typeface="Times New Roman"/>
              </a:rPr>
              <a:t>316-660-7500</a:t>
            </a:r>
          </a:p>
        </p:txBody>
      </p:sp>
      <p:pic>
        <p:nvPicPr>
          <p:cNvPr id="5" name="Picture 4"/>
          <p:cNvPicPr>
            <a:picLocks noChangeAspect="1"/>
          </p:cNvPicPr>
          <p:nvPr/>
        </p:nvPicPr>
        <p:blipFill>
          <a:blip r:embed="rId2"/>
          <a:stretch>
            <a:fillRect/>
          </a:stretch>
        </p:blipFill>
        <p:spPr>
          <a:xfrm>
            <a:off x="1039761" y="6009061"/>
            <a:ext cx="2047875" cy="654612"/>
          </a:xfrm>
          <a:prstGeom prst="rect">
            <a:avLst/>
          </a:prstGeom>
        </p:spPr>
      </p:pic>
    </p:spTree>
    <p:extLst>
      <p:ext uri="{BB962C8B-B14F-4D97-AF65-F5344CB8AC3E}">
        <p14:creationId xmlns:p14="http://schemas.microsoft.com/office/powerpoint/2010/main" val="33590534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Get Involved</a:t>
            </a:r>
          </a:p>
        </p:txBody>
      </p:sp>
      <p:sp>
        <p:nvSpPr>
          <p:cNvPr id="3" name="Content Placeholder 2"/>
          <p:cNvSpPr>
            <a:spLocks noGrp="1"/>
          </p:cNvSpPr>
          <p:nvPr>
            <p:ph idx="1"/>
          </p:nvPr>
        </p:nvSpPr>
        <p:spPr>
          <a:xfrm>
            <a:off x="1295400" y="1219200"/>
            <a:ext cx="6248400" cy="4038600"/>
          </a:xfrm>
        </p:spPr>
        <p:txBody>
          <a:bodyPr>
            <a:normAutofit fontScale="92500" lnSpcReduction="10000"/>
          </a:bodyPr>
          <a:lstStyle/>
          <a:p>
            <a:r>
              <a:rPr lang="en-US" dirty="0">
                <a:latin typeface="Calibri" panose="020F0502020204030204" pitchFamily="34" charset="0"/>
              </a:rPr>
              <a:t>Community Health Improvement Plan</a:t>
            </a:r>
          </a:p>
          <a:p>
            <a:pPr lvl="1"/>
            <a:r>
              <a:rPr lang="en-US" sz="1800" dirty="0">
                <a:latin typeface="Calibri" panose="020F0502020204030204" pitchFamily="34" charset="0"/>
              </a:rPr>
              <a:t>Contact Daisey Urbina-Ceja 			</a:t>
            </a:r>
            <a:r>
              <a:rPr lang="en-US" sz="1800" dirty="0">
                <a:latin typeface="Calibri" panose="020F0502020204030204" pitchFamily="34" charset="0"/>
                <a:hlinkClick r:id="rId3"/>
              </a:rPr>
              <a:t>Daisy.Urbina-Ceja@sedgwick.gov</a:t>
            </a:r>
            <a:endParaRPr lang="en-US" sz="1800" dirty="0">
              <a:latin typeface="Calibri" panose="020F0502020204030204" pitchFamily="34" charset="0"/>
            </a:endParaRPr>
          </a:p>
          <a:p>
            <a:r>
              <a:rPr lang="en-US" dirty="0">
                <a:latin typeface="Calibri" panose="020F0502020204030204" pitchFamily="34" charset="0"/>
              </a:rPr>
              <a:t>Mental Health First Aid classes for youth and adults (virtual)</a:t>
            </a:r>
          </a:p>
          <a:p>
            <a:pPr lvl="1"/>
            <a:r>
              <a:rPr lang="en-US" sz="1800" dirty="0">
                <a:latin typeface="Calibri" panose="020F0502020204030204" pitchFamily="34" charset="0"/>
              </a:rPr>
              <a:t>Sept 17, Oct 15, Nov 5 </a:t>
            </a:r>
          </a:p>
          <a:p>
            <a:pPr lvl="1"/>
            <a:r>
              <a:rPr lang="en-US" sz="1800" dirty="0">
                <a:latin typeface="Calibri" panose="020F0502020204030204" pitchFamily="34" charset="0"/>
              </a:rPr>
              <a:t>Contact Tina Prejean 660-7706</a:t>
            </a:r>
          </a:p>
          <a:p>
            <a:r>
              <a:rPr lang="en-US" dirty="0">
                <a:solidFill>
                  <a:srgbClr val="1155CC"/>
                </a:solidFill>
                <a:latin typeface="Calibri" panose="020F0502020204030204" pitchFamily="34" charset="0"/>
                <a:hlinkClick r:id="rId4">
                  <a:extLst>
                    <a:ext uri="{A12FA001-AC4F-418D-AE19-62706E023703}">
                      <ahyp:hlinkClr xmlns:ahyp="http://schemas.microsoft.com/office/drawing/2018/hyperlinkcolor" val="tx"/>
                    </a:ext>
                  </a:extLst>
                </a:hlinkClick>
              </a:rPr>
              <a:t>https://ichoosetotalk.org/</a:t>
            </a:r>
            <a:endParaRPr lang="en-US" dirty="0">
              <a:solidFill>
                <a:srgbClr val="1155CC"/>
              </a:solidFill>
              <a:latin typeface="Calibri" panose="020F0502020204030204" pitchFamily="34" charset="0"/>
            </a:endParaRPr>
          </a:p>
          <a:p>
            <a:r>
              <a:rPr lang="en-US" dirty="0">
                <a:solidFill>
                  <a:srgbClr val="1155CC"/>
                </a:solidFill>
                <a:latin typeface="Calibri" panose="020F0502020204030204" pitchFamily="34" charset="0"/>
              </a:rPr>
              <a:t>Party for Prevention</a:t>
            </a:r>
          </a:p>
          <a:p>
            <a:pPr lvl="1"/>
            <a:r>
              <a:rPr lang="en-US" dirty="0">
                <a:solidFill>
                  <a:srgbClr val="1155CC"/>
                </a:solidFill>
                <a:latin typeface="Calibri" panose="020F0502020204030204" pitchFamily="34" charset="0"/>
                <a:hlinkClick r:id="rId5"/>
              </a:rPr>
              <a:t>https://5thpartyforprevention.eventbrite.com</a:t>
            </a:r>
            <a:r>
              <a:rPr lang="en-US" dirty="0">
                <a:solidFill>
                  <a:srgbClr val="1155CC"/>
                </a:solidFill>
                <a:latin typeface="Calibri" panose="020F0502020204030204" pitchFamily="34" charset="0"/>
              </a:rPr>
              <a:t> </a:t>
            </a:r>
          </a:p>
          <a:p>
            <a:r>
              <a:rPr lang="en-US" dirty="0">
                <a:solidFill>
                  <a:srgbClr val="1155CC"/>
                </a:solidFill>
                <a:latin typeface="Calibri" panose="020F0502020204030204" pitchFamily="34" charset="0"/>
              </a:rPr>
              <a:t>Suspenders4Hope Run/Walk</a:t>
            </a:r>
          </a:p>
          <a:p>
            <a:pPr lvl="1"/>
            <a:r>
              <a:rPr lang="en-US" dirty="0">
                <a:solidFill>
                  <a:srgbClr val="1155CC"/>
                </a:solidFill>
                <a:latin typeface="Calibri" panose="020F0502020204030204" pitchFamily="34" charset="0"/>
                <a:hlinkClick r:id="rId6"/>
              </a:rPr>
              <a:t>https://suspenders4hope.stopsuicideict.com/</a:t>
            </a:r>
            <a:r>
              <a:rPr lang="en-US" dirty="0">
                <a:solidFill>
                  <a:srgbClr val="1155CC"/>
                </a:solidFill>
                <a:latin typeface="Calibri" panose="020F0502020204030204" pitchFamily="34" charset="0"/>
              </a:rPr>
              <a:t> </a:t>
            </a:r>
          </a:p>
          <a:p>
            <a:pPr marL="0" indent="0">
              <a:buNone/>
            </a:pPr>
            <a:endParaRPr lang="en-US" dirty="0">
              <a:latin typeface="Arial" panose="020B0604020202020204" pitchFamily="34" charset="0"/>
            </a:endParaRPr>
          </a:p>
          <a:p>
            <a:pPr marL="0" indent="0">
              <a:buNone/>
            </a:pPr>
            <a:endParaRPr lang="en-US" dirty="0"/>
          </a:p>
        </p:txBody>
      </p:sp>
      <p:sp>
        <p:nvSpPr>
          <p:cNvPr id="4" name="TextBox 3"/>
          <p:cNvSpPr txBox="1"/>
          <p:nvPr/>
        </p:nvSpPr>
        <p:spPr>
          <a:xfrm>
            <a:off x="3671181" y="5892969"/>
            <a:ext cx="2411238" cy="507831"/>
          </a:xfrm>
          <a:prstGeom prst="rect">
            <a:avLst/>
          </a:prstGeom>
          <a:noFill/>
        </p:spPr>
        <p:txBody>
          <a:bodyPr wrap="none" rtlCol="0">
            <a:spAutoFit/>
          </a:bodyPr>
          <a:lstStyle/>
          <a:p>
            <a:pPr algn="ctr" defTabSz="685800"/>
            <a:r>
              <a:rPr lang="en-US" sz="1350" dirty="0">
                <a:solidFill>
                  <a:srgbClr val="000000"/>
                </a:solidFill>
                <a:latin typeface="Times New Roman"/>
                <a:cs typeface="Times New Roman"/>
              </a:rPr>
              <a:t>24/7 Suicide Prevention Hotline</a:t>
            </a:r>
          </a:p>
          <a:p>
            <a:pPr algn="ctr" defTabSz="685800"/>
            <a:r>
              <a:rPr lang="en-US" sz="1350" dirty="0">
                <a:solidFill>
                  <a:srgbClr val="000000"/>
                </a:solidFill>
                <a:latin typeface="Times New Roman"/>
                <a:cs typeface="Times New Roman"/>
              </a:rPr>
              <a:t>316-660-7500</a:t>
            </a:r>
          </a:p>
        </p:txBody>
      </p:sp>
      <p:pic>
        <p:nvPicPr>
          <p:cNvPr id="5" name="Picture 4"/>
          <p:cNvPicPr>
            <a:picLocks noChangeAspect="1"/>
          </p:cNvPicPr>
          <p:nvPr/>
        </p:nvPicPr>
        <p:blipFill>
          <a:blip r:embed="rId7"/>
          <a:stretch>
            <a:fillRect/>
          </a:stretch>
        </p:blipFill>
        <p:spPr>
          <a:xfrm>
            <a:off x="1295400" y="5909841"/>
            <a:ext cx="1535906" cy="490959"/>
          </a:xfrm>
          <a:prstGeom prst="rect">
            <a:avLst/>
          </a:prstGeom>
        </p:spPr>
      </p:pic>
    </p:spTree>
    <p:extLst>
      <p:ext uri="{BB962C8B-B14F-4D97-AF65-F5344CB8AC3E}">
        <p14:creationId xmlns:p14="http://schemas.microsoft.com/office/powerpoint/2010/main" val="1771443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Thank You!</a:t>
            </a:r>
          </a:p>
        </p:txBody>
      </p:sp>
      <p:sp>
        <p:nvSpPr>
          <p:cNvPr id="3" name="Content Placeholder 2"/>
          <p:cNvSpPr>
            <a:spLocks noGrp="1"/>
          </p:cNvSpPr>
          <p:nvPr>
            <p:ph idx="1"/>
          </p:nvPr>
        </p:nvSpPr>
        <p:spPr/>
        <p:txBody>
          <a:bodyPr/>
          <a:lstStyle/>
          <a:p>
            <a:r>
              <a:rPr lang="en-US" dirty="0">
                <a:latin typeface="Calibri" panose="020F0502020204030204" pitchFamily="34" charset="0"/>
              </a:rPr>
              <a:t>Sedgwick County Health Department</a:t>
            </a:r>
          </a:p>
          <a:p>
            <a:pPr lvl="1"/>
            <a:r>
              <a:rPr lang="en-US" dirty="0">
                <a:latin typeface="Calibri" panose="020F0502020204030204" pitchFamily="34" charset="0"/>
              </a:rPr>
              <a:t>Kaylee Hervey</a:t>
            </a:r>
          </a:p>
          <a:p>
            <a:r>
              <a:rPr lang="en-US" dirty="0">
                <a:latin typeface="Calibri" panose="020F0502020204030204" pitchFamily="34" charset="0"/>
              </a:rPr>
              <a:t>Sedgwick County Regional Forensic Science Center</a:t>
            </a:r>
          </a:p>
        </p:txBody>
      </p:sp>
      <p:sp>
        <p:nvSpPr>
          <p:cNvPr id="4" name="TextBox 3"/>
          <p:cNvSpPr txBox="1"/>
          <p:nvPr/>
        </p:nvSpPr>
        <p:spPr>
          <a:xfrm>
            <a:off x="3276600" y="6019800"/>
            <a:ext cx="3153026" cy="646331"/>
          </a:xfrm>
          <a:prstGeom prst="rect">
            <a:avLst/>
          </a:prstGeom>
          <a:noFill/>
        </p:spPr>
        <p:txBody>
          <a:bodyPr wrap="none" rtlCol="0">
            <a:spAutoFit/>
          </a:bodyPr>
          <a:lstStyle/>
          <a:p>
            <a:pPr algn="ctr"/>
            <a:r>
              <a:rPr lang="en-US" dirty="0">
                <a:latin typeface="Times New Roman"/>
                <a:cs typeface="Times New Roman"/>
              </a:rPr>
              <a:t>24/7 Suicide Prevention Hotline</a:t>
            </a:r>
          </a:p>
          <a:p>
            <a:pPr algn="ctr"/>
            <a:r>
              <a:rPr lang="en-US" dirty="0">
                <a:latin typeface="Times New Roman"/>
                <a:cs typeface="Times New Roman"/>
              </a:rPr>
              <a:t>316-660-7500</a:t>
            </a:r>
          </a:p>
        </p:txBody>
      </p:sp>
      <p:pic>
        <p:nvPicPr>
          <p:cNvPr id="5" name="Picture 4"/>
          <p:cNvPicPr>
            <a:picLocks noChangeAspect="1"/>
          </p:cNvPicPr>
          <p:nvPr/>
        </p:nvPicPr>
        <p:blipFill>
          <a:blip r:embed="rId3"/>
          <a:stretch>
            <a:fillRect/>
          </a:stretch>
        </p:blipFill>
        <p:spPr>
          <a:xfrm>
            <a:off x="1039761" y="6009061"/>
            <a:ext cx="2047875" cy="654612"/>
          </a:xfrm>
          <a:prstGeom prst="rect">
            <a:avLst/>
          </a:prstGeom>
        </p:spPr>
      </p:pic>
    </p:spTree>
    <p:extLst>
      <p:ext uri="{BB962C8B-B14F-4D97-AF65-F5344CB8AC3E}">
        <p14:creationId xmlns:p14="http://schemas.microsoft.com/office/powerpoint/2010/main" val="7049621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2020 Suicide Rate</a:t>
            </a:r>
          </a:p>
        </p:txBody>
      </p:sp>
      <p:sp>
        <p:nvSpPr>
          <p:cNvPr id="3" name="Content Placeholder 2"/>
          <p:cNvSpPr>
            <a:spLocks noGrp="1"/>
          </p:cNvSpPr>
          <p:nvPr>
            <p:ph idx="1"/>
          </p:nvPr>
        </p:nvSpPr>
        <p:spPr/>
        <p:txBody>
          <a:bodyPr/>
          <a:lstStyle/>
          <a:p>
            <a:pPr lvl="0"/>
            <a:r>
              <a:rPr lang="en-US" dirty="0">
                <a:latin typeface="Calibri" panose="020F0502020204030204" pitchFamily="34" charset="0"/>
              </a:rPr>
              <a:t>105 suicide deaths in Sedgwick County.</a:t>
            </a:r>
          </a:p>
          <a:p>
            <a:pPr lvl="0"/>
            <a:r>
              <a:rPr lang="en-US" dirty="0">
                <a:latin typeface="Calibri" panose="020F0502020204030204" pitchFamily="34" charset="0"/>
              </a:rPr>
              <a:t>20.4 suicide deaths per 100,000 Sedgwick County residents.</a:t>
            </a:r>
          </a:p>
          <a:p>
            <a:pPr lvl="0"/>
            <a:endParaRPr lang="en-US" dirty="0"/>
          </a:p>
          <a:p>
            <a:endParaRPr lang="en-US" dirty="0"/>
          </a:p>
        </p:txBody>
      </p:sp>
      <p:sp>
        <p:nvSpPr>
          <p:cNvPr id="5" name="TextBox 4"/>
          <p:cNvSpPr txBox="1"/>
          <p:nvPr/>
        </p:nvSpPr>
        <p:spPr>
          <a:xfrm>
            <a:off x="3276600" y="6019800"/>
            <a:ext cx="3153026" cy="646331"/>
          </a:xfrm>
          <a:prstGeom prst="rect">
            <a:avLst/>
          </a:prstGeom>
          <a:noFill/>
        </p:spPr>
        <p:txBody>
          <a:bodyPr wrap="none" rtlCol="0">
            <a:spAutoFit/>
          </a:bodyPr>
          <a:lstStyle/>
          <a:p>
            <a:pPr algn="ctr"/>
            <a:r>
              <a:rPr lang="en-US" dirty="0">
                <a:latin typeface="Times New Roman"/>
                <a:cs typeface="Times New Roman"/>
              </a:rPr>
              <a:t>24/7 Suicide Prevention Hotline</a:t>
            </a:r>
          </a:p>
          <a:p>
            <a:pPr algn="ctr"/>
            <a:r>
              <a:rPr lang="en-US" dirty="0">
                <a:latin typeface="Times New Roman"/>
                <a:cs typeface="Times New Roman"/>
              </a:rPr>
              <a:t>316-660-7500</a:t>
            </a:r>
          </a:p>
        </p:txBody>
      </p:sp>
      <p:pic>
        <p:nvPicPr>
          <p:cNvPr id="6" name="Picture 5"/>
          <p:cNvPicPr>
            <a:picLocks noChangeAspect="1"/>
          </p:cNvPicPr>
          <p:nvPr/>
        </p:nvPicPr>
        <p:blipFill>
          <a:blip r:embed="rId3"/>
          <a:stretch>
            <a:fillRect/>
          </a:stretch>
        </p:blipFill>
        <p:spPr>
          <a:xfrm>
            <a:off x="1039761" y="6009061"/>
            <a:ext cx="2047875" cy="654612"/>
          </a:xfrm>
          <a:prstGeom prst="rect">
            <a:avLst/>
          </a:prstGeom>
        </p:spPr>
      </p:pic>
    </p:spTree>
    <p:extLst>
      <p:ext uri="{BB962C8B-B14F-4D97-AF65-F5344CB8AC3E}">
        <p14:creationId xmlns:p14="http://schemas.microsoft.com/office/powerpoint/2010/main" val="31059807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Comparisons with State and National Rates</a:t>
            </a:r>
            <a:endParaRPr lang="en-US" sz="2400" i="1" dirty="0">
              <a:solidFill>
                <a:srgbClr val="FF0000"/>
              </a:solidFill>
            </a:endParaRPr>
          </a:p>
        </p:txBody>
      </p:sp>
      <p:sp>
        <p:nvSpPr>
          <p:cNvPr id="11" name="TextBox 10"/>
          <p:cNvSpPr txBox="1"/>
          <p:nvPr/>
        </p:nvSpPr>
        <p:spPr>
          <a:xfrm>
            <a:off x="3276600" y="6019800"/>
            <a:ext cx="3153026" cy="646331"/>
          </a:xfrm>
          <a:prstGeom prst="rect">
            <a:avLst/>
          </a:prstGeom>
          <a:noFill/>
        </p:spPr>
        <p:txBody>
          <a:bodyPr wrap="none" rtlCol="0">
            <a:spAutoFit/>
          </a:bodyPr>
          <a:lstStyle/>
          <a:p>
            <a:pPr algn="ctr"/>
            <a:r>
              <a:rPr lang="en-US" dirty="0">
                <a:latin typeface="Times New Roman"/>
                <a:cs typeface="Times New Roman"/>
              </a:rPr>
              <a:t>24/7 Suicide Prevention Hotline</a:t>
            </a:r>
          </a:p>
          <a:p>
            <a:pPr algn="ctr"/>
            <a:r>
              <a:rPr lang="en-US" dirty="0">
                <a:latin typeface="Times New Roman"/>
                <a:cs typeface="Times New Roman"/>
              </a:rPr>
              <a:t>316-660-7500</a:t>
            </a:r>
          </a:p>
        </p:txBody>
      </p:sp>
      <p:pic>
        <p:nvPicPr>
          <p:cNvPr id="5" name="Picture 4"/>
          <p:cNvPicPr>
            <a:picLocks noChangeAspect="1"/>
          </p:cNvPicPr>
          <p:nvPr/>
        </p:nvPicPr>
        <p:blipFill>
          <a:blip r:embed="rId3"/>
          <a:stretch>
            <a:fillRect/>
          </a:stretch>
        </p:blipFill>
        <p:spPr>
          <a:xfrm>
            <a:off x="1039761" y="6009061"/>
            <a:ext cx="2047875" cy="654612"/>
          </a:xfrm>
          <a:prstGeom prst="rect">
            <a:avLst/>
          </a:prstGeom>
        </p:spPr>
      </p:pic>
      <p:pic>
        <p:nvPicPr>
          <p:cNvPr id="4" name="Picture 3"/>
          <p:cNvPicPr>
            <a:picLocks noChangeAspect="1"/>
          </p:cNvPicPr>
          <p:nvPr/>
        </p:nvPicPr>
        <p:blipFill>
          <a:blip r:embed="rId4"/>
          <a:stretch>
            <a:fillRect/>
          </a:stretch>
        </p:blipFill>
        <p:spPr>
          <a:xfrm>
            <a:off x="838200" y="1447800"/>
            <a:ext cx="8215661" cy="3733800"/>
          </a:xfrm>
          <a:prstGeom prst="rect">
            <a:avLst/>
          </a:prstGeom>
        </p:spPr>
      </p:pic>
    </p:spTree>
    <p:extLst>
      <p:ext uri="{BB962C8B-B14F-4D97-AF65-F5344CB8AC3E}">
        <p14:creationId xmlns:p14="http://schemas.microsoft.com/office/powerpoint/2010/main" val="4107098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Rates per 100,000 by Age</a:t>
            </a:r>
          </a:p>
        </p:txBody>
      </p:sp>
      <p:sp>
        <p:nvSpPr>
          <p:cNvPr id="5" name="TextBox 4"/>
          <p:cNvSpPr txBox="1"/>
          <p:nvPr/>
        </p:nvSpPr>
        <p:spPr>
          <a:xfrm>
            <a:off x="3276600" y="6019800"/>
            <a:ext cx="3153026" cy="646331"/>
          </a:xfrm>
          <a:prstGeom prst="rect">
            <a:avLst/>
          </a:prstGeom>
          <a:noFill/>
        </p:spPr>
        <p:txBody>
          <a:bodyPr wrap="none" rtlCol="0">
            <a:spAutoFit/>
          </a:bodyPr>
          <a:lstStyle/>
          <a:p>
            <a:pPr algn="ctr"/>
            <a:r>
              <a:rPr lang="en-US" dirty="0">
                <a:latin typeface="Times New Roman"/>
                <a:cs typeface="Times New Roman"/>
              </a:rPr>
              <a:t>24/7 Suicide Prevention Hotline</a:t>
            </a:r>
          </a:p>
          <a:p>
            <a:pPr algn="ctr"/>
            <a:r>
              <a:rPr lang="en-US" dirty="0">
                <a:latin typeface="Times New Roman"/>
                <a:cs typeface="Times New Roman"/>
              </a:rPr>
              <a:t>316-660-7500</a:t>
            </a:r>
          </a:p>
        </p:txBody>
      </p:sp>
      <p:pic>
        <p:nvPicPr>
          <p:cNvPr id="6" name="Picture 5"/>
          <p:cNvPicPr>
            <a:picLocks noChangeAspect="1"/>
          </p:cNvPicPr>
          <p:nvPr/>
        </p:nvPicPr>
        <p:blipFill>
          <a:blip r:embed="rId3"/>
          <a:stretch>
            <a:fillRect/>
          </a:stretch>
        </p:blipFill>
        <p:spPr>
          <a:xfrm>
            <a:off x="1039761" y="6009061"/>
            <a:ext cx="2047875" cy="654612"/>
          </a:xfrm>
          <a:prstGeom prst="rect">
            <a:avLst/>
          </a:prstGeom>
        </p:spPr>
      </p:pic>
      <p:pic>
        <p:nvPicPr>
          <p:cNvPr id="4" name="Picture 3"/>
          <p:cNvPicPr>
            <a:picLocks noChangeAspect="1"/>
          </p:cNvPicPr>
          <p:nvPr/>
        </p:nvPicPr>
        <p:blipFill>
          <a:blip r:embed="rId4"/>
          <a:stretch>
            <a:fillRect/>
          </a:stretch>
        </p:blipFill>
        <p:spPr>
          <a:xfrm>
            <a:off x="810614" y="1371600"/>
            <a:ext cx="8028586" cy="4413757"/>
          </a:xfrm>
          <a:prstGeom prst="rect">
            <a:avLst/>
          </a:prstGeom>
        </p:spPr>
      </p:pic>
    </p:spTree>
    <p:extLst>
      <p:ext uri="{BB962C8B-B14F-4D97-AF65-F5344CB8AC3E}">
        <p14:creationId xmlns:p14="http://schemas.microsoft.com/office/powerpoint/2010/main" val="4172477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Rates per 100,000 by Gender</a:t>
            </a:r>
          </a:p>
        </p:txBody>
      </p:sp>
      <p:sp>
        <p:nvSpPr>
          <p:cNvPr id="5" name="TextBox 4"/>
          <p:cNvSpPr txBox="1"/>
          <p:nvPr/>
        </p:nvSpPr>
        <p:spPr>
          <a:xfrm>
            <a:off x="3276600" y="6019800"/>
            <a:ext cx="3153026" cy="646331"/>
          </a:xfrm>
          <a:prstGeom prst="rect">
            <a:avLst/>
          </a:prstGeom>
          <a:noFill/>
        </p:spPr>
        <p:txBody>
          <a:bodyPr wrap="none" rtlCol="0">
            <a:spAutoFit/>
          </a:bodyPr>
          <a:lstStyle/>
          <a:p>
            <a:pPr algn="ctr"/>
            <a:r>
              <a:rPr lang="en-US" dirty="0">
                <a:latin typeface="Times New Roman"/>
                <a:cs typeface="Times New Roman"/>
              </a:rPr>
              <a:t>24/7 Suicide Prevention Hotline</a:t>
            </a:r>
          </a:p>
          <a:p>
            <a:pPr algn="ctr"/>
            <a:r>
              <a:rPr lang="en-US" dirty="0">
                <a:latin typeface="Times New Roman"/>
                <a:cs typeface="Times New Roman"/>
              </a:rPr>
              <a:t>316-660-7500</a:t>
            </a:r>
          </a:p>
        </p:txBody>
      </p:sp>
      <p:pic>
        <p:nvPicPr>
          <p:cNvPr id="7" name="Picture 6"/>
          <p:cNvPicPr>
            <a:picLocks noChangeAspect="1"/>
          </p:cNvPicPr>
          <p:nvPr/>
        </p:nvPicPr>
        <p:blipFill>
          <a:blip r:embed="rId3"/>
          <a:stretch>
            <a:fillRect/>
          </a:stretch>
        </p:blipFill>
        <p:spPr>
          <a:xfrm>
            <a:off x="1039761" y="6009061"/>
            <a:ext cx="2047875" cy="654612"/>
          </a:xfrm>
          <a:prstGeom prst="rect">
            <a:avLst/>
          </a:prstGeom>
        </p:spPr>
      </p:pic>
      <p:pic>
        <p:nvPicPr>
          <p:cNvPr id="6" name="Content Placeholder 5"/>
          <p:cNvPicPr>
            <a:picLocks noGrp="1" noChangeAspect="1"/>
          </p:cNvPicPr>
          <p:nvPr>
            <p:ph idx="1"/>
          </p:nvPr>
        </p:nvPicPr>
        <p:blipFill>
          <a:blip r:embed="rId4"/>
          <a:stretch>
            <a:fillRect/>
          </a:stretch>
        </p:blipFill>
        <p:spPr>
          <a:xfrm>
            <a:off x="1009280" y="1295399"/>
            <a:ext cx="7982319" cy="4385389"/>
          </a:xfrm>
          <a:prstGeom prst="rect">
            <a:avLst/>
          </a:prstGeom>
        </p:spPr>
      </p:pic>
    </p:spTree>
    <p:extLst>
      <p:ext uri="{BB962C8B-B14F-4D97-AF65-F5344CB8AC3E}">
        <p14:creationId xmlns:p14="http://schemas.microsoft.com/office/powerpoint/2010/main" val="5747296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Suicide Rates per 100,000 by Method</a:t>
            </a:r>
          </a:p>
        </p:txBody>
      </p:sp>
      <p:sp>
        <p:nvSpPr>
          <p:cNvPr id="5" name="TextBox 4"/>
          <p:cNvSpPr txBox="1"/>
          <p:nvPr/>
        </p:nvSpPr>
        <p:spPr>
          <a:xfrm>
            <a:off x="3276600" y="6019800"/>
            <a:ext cx="3153026" cy="646331"/>
          </a:xfrm>
          <a:prstGeom prst="rect">
            <a:avLst/>
          </a:prstGeom>
          <a:noFill/>
        </p:spPr>
        <p:txBody>
          <a:bodyPr wrap="none" rtlCol="0">
            <a:spAutoFit/>
          </a:bodyPr>
          <a:lstStyle/>
          <a:p>
            <a:pPr algn="ctr"/>
            <a:r>
              <a:rPr lang="en-US" dirty="0">
                <a:latin typeface="Times New Roman"/>
                <a:cs typeface="Times New Roman"/>
              </a:rPr>
              <a:t>24/7 Suicide Prevention Hotline</a:t>
            </a:r>
          </a:p>
          <a:p>
            <a:pPr algn="ctr"/>
            <a:r>
              <a:rPr lang="en-US" dirty="0">
                <a:latin typeface="Times New Roman"/>
                <a:cs typeface="Times New Roman"/>
              </a:rPr>
              <a:t>316-660-7500</a:t>
            </a:r>
          </a:p>
        </p:txBody>
      </p:sp>
      <p:pic>
        <p:nvPicPr>
          <p:cNvPr id="6" name="Picture 5"/>
          <p:cNvPicPr>
            <a:picLocks noChangeAspect="1"/>
          </p:cNvPicPr>
          <p:nvPr/>
        </p:nvPicPr>
        <p:blipFill>
          <a:blip r:embed="rId3"/>
          <a:stretch>
            <a:fillRect/>
          </a:stretch>
        </p:blipFill>
        <p:spPr>
          <a:xfrm>
            <a:off x="1039761" y="6009061"/>
            <a:ext cx="2047875" cy="654612"/>
          </a:xfrm>
          <a:prstGeom prst="rect">
            <a:avLst/>
          </a:prstGeom>
        </p:spPr>
      </p:pic>
      <p:pic>
        <p:nvPicPr>
          <p:cNvPr id="4" name="Content Placeholder 3"/>
          <p:cNvPicPr>
            <a:picLocks noGrp="1" noChangeAspect="1"/>
          </p:cNvPicPr>
          <p:nvPr>
            <p:ph idx="1"/>
          </p:nvPr>
        </p:nvPicPr>
        <p:blipFill>
          <a:blip r:embed="rId4"/>
          <a:stretch>
            <a:fillRect/>
          </a:stretch>
        </p:blipFill>
        <p:spPr>
          <a:xfrm>
            <a:off x="1039760" y="1295400"/>
            <a:ext cx="7894163" cy="4343400"/>
          </a:xfrm>
          <a:prstGeom prst="rect">
            <a:avLst/>
          </a:prstGeom>
        </p:spPr>
      </p:pic>
    </p:spTree>
    <p:extLst>
      <p:ext uri="{BB962C8B-B14F-4D97-AF65-F5344CB8AC3E}">
        <p14:creationId xmlns:p14="http://schemas.microsoft.com/office/powerpoint/2010/main" val="7306781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Preliminary 2021 Data by Month</a:t>
            </a:r>
          </a:p>
        </p:txBody>
      </p:sp>
      <p:pic>
        <p:nvPicPr>
          <p:cNvPr id="4" name="Picture 3"/>
          <p:cNvPicPr>
            <a:picLocks noChangeAspect="1"/>
          </p:cNvPicPr>
          <p:nvPr/>
        </p:nvPicPr>
        <p:blipFill>
          <a:blip r:embed="rId3"/>
          <a:stretch>
            <a:fillRect/>
          </a:stretch>
        </p:blipFill>
        <p:spPr>
          <a:xfrm>
            <a:off x="1039761" y="6009061"/>
            <a:ext cx="2047875" cy="654612"/>
          </a:xfrm>
          <a:prstGeom prst="rect">
            <a:avLst/>
          </a:prstGeom>
        </p:spPr>
      </p:pic>
      <p:sp>
        <p:nvSpPr>
          <p:cNvPr id="6" name="TextBox 5"/>
          <p:cNvSpPr txBox="1"/>
          <p:nvPr/>
        </p:nvSpPr>
        <p:spPr>
          <a:xfrm>
            <a:off x="1364566" y="5633720"/>
            <a:ext cx="4800600" cy="215444"/>
          </a:xfrm>
          <a:prstGeom prst="rect">
            <a:avLst/>
          </a:prstGeom>
          <a:noFill/>
        </p:spPr>
        <p:txBody>
          <a:bodyPr wrap="square" rtlCol="0">
            <a:spAutoFit/>
          </a:bodyPr>
          <a:lstStyle/>
          <a:p>
            <a:r>
              <a:rPr lang="en-US" sz="800" dirty="0"/>
              <a:t>*2021 data is preliminary and may change</a:t>
            </a:r>
          </a:p>
        </p:txBody>
      </p:sp>
      <p:sp>
        <p:nvSpPr>
          <p:cNvPr id="8" name="TextBox 7"/>
          <p:cNvSpPr txBox="1"/>
          <p:nvPr/>
        </p:nvSpPr>
        <p:spPr>
          <a:xfrm>
            <a:off x="3276600" y="6019800"/>
            <a:ext cx="3153026" cy="646331"/>
          </a:xfrm>
          <a:prstGeom prst="rect">
            <a:avLst/>
          </a:prstGeom>
          <a:noFill/>
        </p:spPr>
        <p:txBody>
          <a:bodyPr wrap="none" rtlCol="0">
            <a:spAutoFit/>
          </a:bodyPr>
          <a:lstStyle/>
          <a:p>
            <a:pPr algn="ctr"/>
            <a:r>
              <a:rPr lang="en-US" dirty="0">
                <a:latin typeface="Times New Roman"/>
                <a:cs typeface="Times New Roman"/>
              </a:rPr>
              <a:t>24/7 Suicide Prevention Hotline</a:t>
            </a:r>
          </a:p>
          <a:p>
            <a:pPr algn="ctr"/>
            <a:r>
              <a:rPr lang="en-US" dirty="0">
                <a:latin typeface="Times New Roman"/>
                <a:cs typeface="Times New Roman"/>
              </a:rPr>
              <a:t>316-660-7500</a:t>
            </a:r>
          </a:p>
        </p:txBody>
      </p:sp>
      <p:pic>
        <p:nvPicPr>
          <p:cNvPr id="5" name="Content Placeholder 4"/>
          <p:cNvPicPr>
            <a:picLocks noGrp="1" noChangeAspect="1"/>
          </p:cNvPicPr>
          <p:nvPr>
            <p:ph idx="1"/>
          </p:nvPr>
        </p:nvPicPr>
        <p:blipFill>
          <a:blip r:embed="rId4"/>
          <a:stretch>
            <a:fillRect/>
          </a:stretch>
        </p:blipFill>
        <p:spPr>
          <a:xfrm>
            <a:off x="873898" y="1506121"/>
            <a:ext cx="8005803" cy="4093520"/>
          </a:xfrm>
          <a:prstGeom prst="rect">
            <a:avLst/>
          </a:prstGeom>
        </p:spPr>
      </p:pic>
    </p:spTree>
    <p:extLst>
      <p:ext uri="{BB962C8B-B14F-4D97-AF65-F5344CB8AC3E}">
        <p14:creationId xmlns:p14="http://schemas.microsoft.com/office/powerpoint/2010/main" val="1226623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Mental Health and Suicide History</a:t>
            </a:r>
          </a:p>
        </p:txBody>
      </p:sp>
      <p:sp>
        <p:nvSpPr>
          <p:cNvPr id="3" name="Content Placeholder 2"/>
          <p:cNvSpPr>
            <a:spLocks noGrp="1"/>
          </p:cNvSpPr>
          <p:nvPr>
            <p:ph idx="1"/>
          </p:nvPr>
        </p:nvSpPr>
        <p:spPr/>
        <p:txBody>
          <a:bodyPr/>
          <a:lstStyle/>
          <a:p>
            <a:r>
              <a:rPr lang="en-US" dirty="0"/>
              <a:t>55 percent of deaths had known history of mental illness</a:t>
            </a:r>
          </a:p>
          <a:p>
            <a:pPr lvl="1"/>
            <a:r>
              <a:rPr lang="en-US" dirty="0"/>
              <a:t>Depression was the most commonly noted mental illness</a:t>
            </a:r>
          </a:p>
          <a:p>
            <a:pPr lvl="1"/>
            <a:r>
              <a:rPr lang="en-US" dirty="0"/>
              <a:t>Anxiety was the second most common</a:t>
            </a:r>
          </a:p>
          <a:p>
            <a:r>
              <a:rPr lang="en-US" dirty="0"/>
              <a:t>54 percent of deaths had known history of suicidal ideations</a:t>
            </a:r>
          </a:p>
          <a:p>
            <a:r>
              <a:rPr lang="en-US" dirty="0"/>
              <a:t>18 percent of deaths had known history of previous suicide attempts</a:t>
            </a:r>
          </a:p>
        </p:txBody>
      </p:sp>
      <p:pic>
        <p:nvPicPr>
          <p:cNvPr id="4" name="Picture 3"/>
          <p:cNvPicPr>
            <a:picLocks noChangeAspect="1"/>
          </p:cNvPicPr>
          <p:nvPr/>
        </p:nvPicPr>
        <p:blipFill>
          <a:blip r:embed="rId3"/>
          <a:stretch>
            <a:fillRect/>
          </a:stretch>
        </p:blipFill>
        <p:spPr>
          <a:xfrm>
            <a:off x="1039761" y="6009061"/>
            <a:ext cx="2047875" cy="654612"/>
          </a:xfrm>
          <a:prstGeom prst="rect">
            <a:avLst/>
          </a:prstGeom>
        </p:spPr>
      </p:pic>
    </p:spTree>
    <p:extLst>
      <p:ext uri="{BB962C8B-B14F-4D97-AF65-F5344CB8AC3E}">
        <p14:creationId xmlns:p14="http://schemas.microsoft.com/office/powerpoint/2010/main" val="3853575246"/>
      </p:ext>
    </p:extLst>
  </p:cSld>
  <p:clrMapOvr>
    <a:masterClrMapping/>
  </p:clrMapOvr>
</p:sld>
</file>

<file path=ppt/theme/theme1.xml><?xml version="1.0" encoding="utf-8"?>
<a:theme xmlns:a="http://schemas.openxmlformats.org/drawingml/2006/main" name="Presentatio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Presentation</Template>
  <TotalTime>3872</TotalTime>
  <Words>805</Words>
  <Application>Microsoft Office PowerPoint</Application>
  <PresentationFormat>On-screen Show (4:3)</PresentationFormat>
  <Paragraphs>101</Paragraphs>
  <Slides>14</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Arial</vt:lpstr>
      <vt:lpstr>Calibri</vt:lpstr>
      <vt:lpstr>Palatino</vt:lpstr>
      <vt:lpstr>Times New Roman</vt:lpstr>
      <vt:lpstr>Wingdings</vt:lpstr>
      <vt:lpstr>Presentation</vt:lpstr>
      <vt:lpstr>2020 Annual Report Sedgwick County Suicide Prevention Coalition</vt:lpstr>
      <vt:lpstr>Thank You!</vt:lpstr>
      <vt:lpstr>2020 Suicide Rate</vt:lpstr>
      <vt:lpstr>Comparisons with State and National Rates</vt:lpstr>
      <vt:lpstr>Suicide Rates per 100,000 by Age</vt:lpstr>
      <vt:lpstr>Suicide Rates per 100,000 by Gender</vt:lpstr>
      <vt:lpstr>Suicide Rates per 100,000 by Method</vt:lpstr>
      <vt:lpstr>Preliminary 2021 Data by Month</vt:lpstr>
      <vt:lpstr>Mental Health and Suicide History</vt:lpstr>
      <vt:lpstr>Life Stressors by Age</vt:lpstr>
      <vt:lpstr>Local Suicide Prevention Efforts</vt:lpstr>
      <vt:lpstr>Know the Signs</vt:lpstr>
      <vt:lpstr>What can you do?</vt:lpstr>
      <vt:lpstr>Get Involved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Pediatric Mood Disorders</dc:title>
  <dc:creator>Nicole</dc:creator>
  <cp:lastModifiedBy>Calvert, Michelle C.</cp:lastModifiedBy>
  <cp:revision>335</cp:revision>
  <cp:lastPrinted>2020-09-04T14:34:59Z</cp:lastPrinted>
  <dcterms:created xsi:type="dcterms:W3CDTF">2011-09-13T03:14:16Z</dcterms:created>
  <dcterms:modified xsi:type="dcterms:W3CDTF">2021-09-09T19:04:52Z</dcterms:modified>
</cp:coreProperties>
</file>