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7" r:id="rId3"/>
    <p:sldId id="257" r:id="rId4"/>
    <p:sldId id="260" r:id="rId5"/>
    <p:sldId id="269" r:id="rId6"/>
    <p:sldId id="270" r:id="rId7"/>
    <p:sldId id="271" r:id="rId8"/>
    <p:sldId id="282" r:id="rId9"/>
    <p:sldId id="261" r:id="rId10"/>
    <p:sldId id="262" r:id="rId11"/>
    <p:sldId id="283"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43D9B-7C59-4D1E-8788-C635567F51E1}" type="datetimeFigureOut">
              <a:rPr lang="en-US" smtClean="0"/>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9C69A-ED58-40CA-BB51-4D9926C635A1}" type="slidenum">
              <a:rPr lang="en-US" smtClean="0"/>
              <a:t>‹#›</a:t>
            </a:fld>
            <a:endParaRPr lang="en-US"/>
          </a:p>
        </p:txBody>
      </p:sp>
    </p:spTree>
    <p:extLst>
      <p:ext uri="{BB962C8B-B14F-4D97-AF65-F5344CB8AC3E}">
        <p14:creationId xmlns:p14="http://schemas.microsoft.com/office/powerpoint/2010/main" val="172070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8A6746-9A76-4190-8E35-7D3611321029}" type="datetimeFigureOut">
              <a:rPr lang="en-US" smtClean="0"/>
              <a:t>8/19/2021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310FCB-D057-4C17-8BB5-B42EAE41585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8A6746-9A76-4190-8E35-7D361132102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10FCB-D057-4C17-8BB5-B42EAE4158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A310FCB-D057-4C17-8BB5-B42EAE41585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8A6746-9A76-4190-8E35-7D361132102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8A6746-9A76-4190-8E35-7D361132102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A310FCB-D057-4C17-8BB5-B42EAE41585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38A6746-9A76-4190-8E35-7D3611321029}" type="datetimeFigureOut">
              <a:rPr lang="en-US" smtClean="0"/>
              <a:t>8/19/2021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310FCB-D057-4C17-8BB5-B42EAE41585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38A6746-9A76-4190-8E35-7D3611321029}"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10FCB-D057-4C17-8BB5-B42EAE41585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8A6746-9A76-4190-8E35-7D3611321029}" type="datetimeFigureOut">
              <a:rPr lang="en-US" smtClean="0"/>
              <a:t>8/19/2021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A310FCB-D057-4C17-8BB5-B42EAE41585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8A6746-9A76-4190-8E35-7D3611321029}"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A310FCB-D057-4C17-8BB5-B42EAE4158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38A6746-9A76-4190-8E35-7D3611321029}"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A310FCB-D057-4C17-8BB5-B42EAE4158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A310FCB-D057-4C17-8BB5-B42EAE41585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38A6746-9A76-4190-8E35-7D3611321029}" type="datetimeFigureOut">
              <a:rPr lang="en-US" smtClean="0"/>
              <a:t>8/19/2021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A310FCB-D057-4C17-8BB5-B42EAE41585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38A6746-9A76-4190-8E35-7D3611321029}" type="datetimeFigureOut">
              <a:rPr lang="en-US" smtClean="0"/>
              <a:t>8/19/2021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8A6746-9A76-4190-8E35-7D3611321029}" type="datetimeFigureOut">
              <a:rPr lang="en-US" smtClean="0"/>
              <a:t>8/19/2021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A310FCB-D057-4C17-8BB5-B42EAE41585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avid.byers@ardentmill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FCAfYtafz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nam12.safelinks.protection.outlook.com/?url=https*3A*2F*2Fmy.teex.org*2FTeexPortal*2FDefault.aspx*3FMO*3DmCourseCatalog*26D*3DLS*26C*3DMGT412*26S*3D204&amp;data=04*7C01*7Cwilliam.b.adams*40usm.edu*7Ce21f41a74ac74a11f17208d952b4538a*7C7f3da4be2722432ebfa764080d1eb1dc*7C0*7C0*7C637631756726460742*7CUnknown*7CTWFpbGZsb3d8eyJWIjoiMC4wLjAwMDAiLCJQIjoiV2luMzIiLCJBTiI6Ik1haWwiLCJXVCI6Mn0*3D*7C1000&amp;sdata=A*2FlsQQ1Q*2FWxf9FF95sdwkkjytBdUjJGTXoXAzzKRl0w*3D&amp;reserved=0__;JSUlJSUlJSUlJSUlJSUlJSUlJSUlJSUlJSUlJQ!!PmSSphtYFKaJtA!CTEGXRzp2BCVbxshrIkSPL7SjkMZ-JVWGvl2Fgwwr5INBryUaAMCIiHdM81LxdTBSWbsgUhm$" TargetMode="External"/><Relationship Id="rId2" Type="http://schemas.openxmlformats.org/officeDocument/2006/relationships/hyperlink" Target="https://urldefense.com/v3/__https:/nam12.safelinks.protection.outlook.com/?url=https*3A*2F*2Fmy.teex.org*2FTeexPortal*2FDefault.aspx*3FMO*3DmCourseCatalog*26D*3DLS*26C*3DAWR167*26S*3D216&amp;data=04*7C01*7Cwilliam.b.adams*40usm.edu*7Ce21f41a74ac74a11f17208d952b4538a*7C7f3da4be2722432ebfa764080d1eb1dc*7C0*7C0*7C637631756726450741*7CUnknown*7CTWFpbGZsb3d8eyJWIjoiMC4wLjAwMDAiLCJQIjoiV2luMzIiLCJBTiI6Ik1haWwiLCJXVCI6Mn0*3D*7C1000&amp;sdata=tgOPhPL0IYd709ZPMhdPNHU0FoNQ7cbBGHH2VDqaetU*3D&amp;reserved=0__;JSUlJSUlJSUlJSUlJSUlJSUlJSUlJSUlJSU!!PmSSphtYFKaJtA!CTEGXRzp2BCVbxshrIkSPL7SjkMZ-JVWGvl2Fgwwr5INBryUaAMCIiHdM81LxdTBSRN6RqE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8382000" cy="2971800"/>
          </a:xfrm>
        </p:spPr>
        <p:txBody>
          <a:bodyPr>
            <a:normAutofit fontScale="92500" lnSpcReduction="10000"/>
          </a:bodyPr>
          <a:lstStyle/>
          <a:p>
            <a:r>
              <a:rPr lang="en-US" sz="2400" dirty="0" smtClean="0"/>
              <a:t>August 19th, 2021</a:t>
            </a:r>
          </a:p>
          <a:p>
            <a:r>
              <a:rPr lang="en-US" sz="2400" dirty="0" smtClean="0"/>
              <a:t>2pm</a:t>
            </a:r>
          </a:p>
          <a:p>
            <a:endParaRPr lang="en-US" sz="2400" dirty="0" smtClean="0"/>
          </a:p>
          <a:p>
            <a:r>
              <a:rPr lang="en-US" sz="2400" dirty="0" smtClean="0"/>
              <a:t>Ann Houk </a:t>
            </a:r>
            <a:r>
              <a:rPr lang="en-US" sz="2400" dirty="0" err="1" smtClean="0"/>
              <a:t>lepc</a:t>
            </a:r>
            <a:r>
              <a:rPr lang="en-US" sz="2400" dirty="0" smtClean="0"/>
              <a:t> chair</a:t>
            </a:r>
          </a:p>
          <a:p>
            <a:endParaRPr lang="en-US" sz="2400" dirty="0"/>
          </a:p>
          <a:p>
            <a:r>
              <a:rPr lang="en-US" sz="2400" dirty="0" smtClean="0"/>
              <a:t>Call to order at 2pm</a:t>
            </a:r>
          </a:p>
          <a:p>
            <a:r>
              <a:rPr lang="en-US" sz="2400" dirty="0" smtClean="0"/>
              <a:t>Approve/correct November meeting minutes</a:t>
            </a:r>
          </a:p>
          <a:p>
            <a:endParaRPr lang="en-US" sz="2400" dirty="0"/>
          </a:p>
          <a:p>
            <a:endParaRPr lang="en-US" sz="2400" dirty="0" smtClean="0"/>
          </a:p>
        </p:txBody>
      </p:sp>
      <p:sp>
        <p:nvSpPr>
          <p:cNvPr id="2" name="Title 1"/>
          <p:cNvSpPr>
            <a:spLocks noGrp="1"/>
          </p:cNvSpPr>
          <p:nvPr>
            <p:ph type="ctrTitle"/>
          </p:nvPr>
        </p:nvSpPr>
        <p:spPr/>
        <p:txBody>
          <a:bodyPr/>
          <a:lstStyle/>
          <a:p>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08083"/>
            <a:ext cx="3603171" cy="1940169"/>
          </a:xfrm>
          <a:prstGeom prst="rect">
            <a:avLst/>
          </a:prstGeom>
        </p:spPr>
      </p:pic>
    </p:spTree>
    <p:extLst>
      <p:ext uri="{BB962C8B-B14F-4D97-AF65-F5344CB8AC3E}">
        <p14:creationId xmlns:p14="http://schemas.microsoft.com/office/powerpoint/2010/main" val="44170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sz="quarter" idx="1"/>
          </p:nvPr>
        </p:nvSpPr>
        <p:spPr/>
        <p:txBody>
          <a:bodyPr/>
          <a:lstStyle/>
          <a:p>
            <a:r>
              <a:rPr lang="en-US" dirty="0" smtClean="0"/>
              <a:t>David Byers, Ardent Mills</a:t>
            </a:r>
          </a:p>
          <a:p>
            <a:r>
              <a:rPr lang="en-US" dirty="0" smtClean="0"/>
              <a:t>Regional Plant Manager/Operations</a:t>
            </a:r>
          </a:p>
          <a:p>
            <a:r>
              <a:rPr lang="en-US" dirty="0" smtClean="0"/>
              <a:t>715 E 13</a:t>
            </a:r>
            <a:r>
              <a:rPr lang="en-US" baseline="30000" dirty="0" smtClean="0"/>
              <a:t>th</a:t>
            </a:r>
            <a:r>
              <a:rPr lang="en-US" dirty="0" smtClean="0"/>
              <a:t> St. N, Wichita, Kansas  67214</a:t>
            </a:r>
          </a:p>
          <a:p>
            <a:r>
              <a:rPr lang="en-US" dirty="0" smtClean="0"/>
              <a:t>Ardentmills.com</a:t>
            </a:r>
          </a:p>
          <a:p>
            <a:r>
              <a:rPr lang="en-US" dirty="0" smtClean="0">
                <a:hlinkClick r:id="rId2"/>
              </a:rPr>
              <a:t>David.byers@ardentmills.com</a:t>
            </a:r>
            <a:endParaRPr lang="en-US" dirty="0" smtClean="0"/>
          </a:p>
          <a:p>
            <a:r>
              <a:rPr lang="en-US" dirty="0" smtClean="0"/>
              <a:t>Cell:  507-313-3891</a:t>
            </a:r>
          </a:p>
          <a:p>
            <a:r>
              <a:rPr lang="en-US" dirty="0" smtClean="0"/>
              <a:t>Direct:  316-670-8002</a:t>
            </a:r>
          </a:p>
        </p:txBody>
      </p:sp>
    </p:spTree>
    <p:extLst>
      <p:ext uri="{BB962C8B-B14F-4D97-AF65-F5344CB8AC3E}">
        <p14:creationId xmlns:p14="http://schemas.microsoft.com/office/powerpoint/2010/main" val="2796231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Natural Gas Pipeline Explosion Ellsworth Kansas 07/23/2021</a:t>
            </a:r>
            <a:endParaRPr lang="en-US" sz="2400" dirty="0"/>
          </a:p>
        </p:txBody>
      </p:sp>
      <p:sp>
        <p:nvSpPr>
          <p:cNvPr id="3" name="Content Placeholder 2"/>
          <p:cNvSpPr>
            <a:spLocks noGrp="1"/>
          </p:cNvSpPr>
          <p:nvPr>
            <p:ph sz="quarter" idx="1"/>
          </p:nvPr>
        </p:nvSpPr>
        <p:spPr/>
        <p:txBody>
          <a:bodyPr/>
          <a:lstStyle/>
          <a:p>
            <a:r>
              <a:rPr lang="en-US" dirty="0">
                <a:hlinkClick r:id="rId2"/>
              </a:rPr>
              <a:t>https://youtu.be/dUkgtp5sb70</a:t>
            </a:r>
          </a:p>
          <a:p>
            <a:r>
              <a:rPr lang="en-US" dirty="0" smtClean="0">
                <a:hlinkClick r:id="rId2"/>
              </a:rPr>
              <a:t>https</a:t>
            </a:r>
            <a:r>
              <a:rPr lang="en-US" dirty="0">
                <a:hlinkClick r:id="rId2"/>
              </a:rPr>
              <a:t>://</a:t>
            </a:r>
            <a:r>
              <a:rPr lang="en-US" dirty="0" smtClean="0">
                <a:hlinkClick r:id="rId2"/>
              </a:rPr>
              <a:t>youtu.be/FCAfYtafzls</a:t>
            </a:r>
            <a:endParaRPr lang="en-US" dirty="0" smtClean="0"/>
          </a:p>
          <a:p>
            <a:pPr marL="0" indent="0">
              <a:buNone/>
            </a:pPr>
            <a:endParaRPr lang="en-US" dirty="0"/>
          </a:p>
          <a:p>
            <a:r>
              <a:rPr lang="en-US" dirty="0" smtClean="0"/>
              <a:t>Black Hills Energy</a:t>
            </a:r>
          </a:p>
          <a:p>
            <a:pPr marL="0">
              <a:spcBef>
                <a:spcPts val="0"/>
              </a:spcBef>
            </a:pPr>
            <a:r>
              <a:rPr lang="en-US" sz="2800" dirty="0">
                <a:solidFill>
                  <a:srgbClr val="201F1E"/>
                </a:solidFill>
                <a:latin typeface="Calibri"/>
              </a:rPr>
              <a:t>Lon Meyer, Operations Manager</a:t>
            </a:r>
          </a:p>
          <a:p>
            <a:pPr marL="0">
              <a:spcBef>
                <a:spcPts val="0"/>
              </a:spcBef>
            </a:pPr>
            <a:r>
              <a:rPr lang="en-US" sz="2800" dirty="0">
                <a:solidFill>
                  <a:srgbClr val="201F1E"/>
                </a:solidFill>
                <a:latin typeface="Calibri"/>
              </a:rPr>
              <a:t>Shane </a:t>
            </a:r>
            <a:r>
              <a:rPr lang="en-US" sz="2800" dirty="0" err="1">
                <a:solidFill>
                  <a:srgbClr val="201F1E"/>
                </a:solidFill>
                <a:latin typeface="Calibri"/>
              </a:rPr>
              <a:t>Cornelious</a:t>
            </a:r>
            <a:r>
              <a:rPr lang="en-US" sz="2800" dirty="0">
                <a:solidFill>
                  <a:srgbClr val="201F1E"/>
                </a:solidFill>
                <a:latin typeface="Calibri"/>
              </a:rPr>
              <a:t>, Operations Supervisor</a:t>
            </a:r>
          </a:p>
          <a:p>
            <a:pPr marL="0">
              <a:spcBef>
                <a:spcPts val="0"/>
              </a:spcBef>
            </a:pPr>
            <a:r>
              <a:rPr lang="en-US" sz="2800" dirty="0">
                <a:solidFill>
                  <a:srgbClr val="201F1E"/>
                </a:solidFill>
                <a:latin typeface="Calibri"/>
              </a:rPr>
              <a:t>Larry </a:t>
            </a:r>
            <a:r>
              <a:rPr lang="en-US" sz="2800" dirty="0" err="1">
                <a:solidFill>
                  <a:srgbClr val="201F1E"/>
                </a:solidFill>
                <a:latin typeface="Calibri"/>
              </a:rPr>
              <a:t>Claycomb</a:t>
            </a:r>
            <a:r>
              <a:rPr lang="en-US" sz="2800" dirty="0">
                <a:solidFill>
                  <a:srgbClr val="201F1E"/>
                </a:solidFill>
                <a:latin typeface="Calibri"/>
              </a:rPr>
              <a:t>, Technical Services Manager</a:t>
            </a:r>
          </a:p>
          <a:p>
            <a:endParaRPr lang="en-US" dirty="0" smtClean="0"/>
          </a:p>
          <a:p>
            <a:endParaRPr lang="en-US" dirty="0"/>
          </a:p>
        </p:txBody>
      </p:sp>
    </p:spTree>
    <p:extLst>
      <p:ext uri="{BB962C8B-B14F-4D97-AF65-F5344CB8AC3E}">
        <p14:creationId xmlns:p14="http://schemas.microsoft.com/office/powerpoint/2010/main" val="15151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Table Discussion</a:t>
            </a:r>
            <a:endParaRPr lang="en-US" dirty="0"/>
          </a:p>
        </p:txBody>
      </p:sp>
      <p:sp>
        <p:nvSpPr>
          <p:cNvPr id="3" name="Content Placeholder 2"/>
          <p:cNvSpPr>
            <a:spLocks noGrp="1"/>
          </p:cNvSpPr>
          <p:nvPr>
            <p:ph sz="quarter" idx="1"/>
          </p:nvPr>
        </p:nvSpPr>
        <p:spPr/>
        <p:txBody>
          <a:bodyPr>
            <a:normAutofit/>
          </a:bodyPr>
          <a:lstStyle/>
          <a:p>
            <a:r>
              <a:rPr lang="en-US" dirty="0" smtClean="0"/>
              <a:t>Any </a:t>
            </a:r>
            <a:r>
              <a:rPr lang="en-US" dirty="0" smtClean="0"/>
              <a:t>communication </a:t>
            </a:r>
            <a:r>
              <a:rPr lang="en-US" dirty="0" smtClean="0"/>
              <a:t>needs?</a:t>
            </a:r>
          </a:p>
          <a:p>
            <a:r>
              <a:rPr lang="en-US" dirty="0" smtClean="0"/>
              <a:t>Any business relations that we need to reach out to?</a:t>
            </a:r>
          </a:p>
          <a:p>
            <a:r>
              <a:rPr lang="en-US" dirty="0" smtClean="0"/>
              <a:t>Do you have questions about your Emergency Plans?</a:t>
            </a:r>
          </a:p>
          <a:p>
            <a:r>
              <a:rPr lang="en-US" dirty="0" smtClean="0"/>
              <a:t>Do you have questions about Tier II reporting</a:t>
            </a:r>
            <a:r>
              <a:rPr lang="en-US" dirty="0" smtClean="0"/>
              <a:t>?</a:t>
            </a:r>
          </a:p>
          <a:p>
            <a:r>
              <a:rPr lang="en-US" dirty="0" smtClean="0"/>
              <a:t>Do you have any training needs?</a:t>
            </a:r>
            <a:endParaRPr lang="en-US" dirty="0" smtClean="0"/>
          </a:p>
          <a:p>
            <a:pPr marL="0" indent="0">
              <a:buNone/>
            </a:pPr>
            <a:endParaRPr lang="en-US" dirty="0"/>
          </a:p>
        </p:txBody>
      </p:sp>
    </p:spTree>
    <p:extLst>
      <p:ext uri="{BB962C8B-B14F-4D97-AF65-F5344CB8AC3E}">
        <p14:creationId xmlns:p14="http://schemas.microsoft.com/office/powerpoint/2010/main" val="385114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The mission of the Sedgwick County Local Emergency Planning Committee (LEPC) shall be to fulfill the requirements of the Superfund Amendments and Reauthorization Act of 1986, commonly known as SARA Title III. In addition, the LEPC shall be an all-hazards planning committee to include: </a:t>
            </a:r>
            <a:r>
              <a:rPr lang="en-US" b="1" i="1" dirty="0"/>
              <a:t>information sharing, community planning, exercise design/implementation, the critique of emergency incidents—real or exercised, other activities aimed at efficient, compassionate, and rapid response to disaster survivors’, care-givers’, and workers’ needs in times of disasters.</a:t>
            </a:r>
          </a:p>
        </p:txBody>
      </p:sp>
    </p:spTree>
    <p:extLst>
      <p:ext uri="{BB962C8B-B14F-4D97-AF65-F5344CB8AC3E}">
        <p14:creationId xmlns:p14="http://schemas.microsoft.com/office/powerpoint/2010/main" val="2424776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47555372"/>
              </p:ext>
            </p:extLst>
          </p:nvPr>
        </p:nvGraphicFramePr>
        <p:xfrm>
          <a:off x="304800" y="1371600"/>
          <a:ext cx="8504238" cy="5015840"/>
        </p:xfrm>
        <a:graphic>
          <a:graphicData uri="http://schemas.openxmlformats.org/drawingml/2006/table">
            <a:tbl>
              <a:tblPr firstRow="1" bandRow="1">
                <a:tableStyleId>{5C22544A-7EE6-4342-B048-85BDC9FD1C3A}</a:tableStyleId>
              </a:tblPr>
              <a:tblGrid>
                <a:gridCol w="2834746"/>
                <a:gridCol w="2834746"/>
                <a:gridCol w="2834746"/>
              </a:tblGrid>
              <a:tr h="289560">
                <a:tc>
                  <a:txBody>
                    <a:bodyPr/>
                    <a:lstStyle/>
                    <a:p>
                      <a:r>
                        <a:rPr lang="en-US" dirty="0" smtClean="0"/>
                        <a:t>Agenda Item</a:t>
                      </a:r>
                      <a:endParaRPr lang="en-US" dirty="0"/>
                    </a:p>
                  </a:txBody>
                  <a:tcPr/>
                </a:tc>
                <a:tc>
                  <a:txBody>
                    <a:bodyPr/>
                    <a:lstStyle/>
                    <a:p>
                      <a:r>
                        <a:rPr lang="en-US" dirty="0" smtClean="0"/>
                        <a:t>Presenter</a:t>
                      </a:r>
                      <a:endParaRPr lang="en-US" dirty="0"/>
                    </a:p>
                  </a:txBody>
                  <a:tcPr/>
                </a:tc>
                <a:tc>
                  <a:txBody>
                    <a:bodyPr/>
                    <a:lstStyle/>
                    <a:p>
                      <a:r>
                        <a:rPr lang="en-US" dirty="0" smtClean="0"/>
                        <a:t>Role</a:t>
                      </a:r>
                      <a:endParaRPr lang="en-US" dirty="0"/>
                    </a:p>
                  </a:txBody>
                  <a:tcPr/>
                </a:tc>
              </a:tr>
              <a:tr h="320040">
                <a:tc>
                  <a:txBody>
                    <a:bodyPr/>
                    <a:lstStyle/>
                    <a:p>
                      <a:r>
                        <a:rPr lang="en-US" sz="1400" b="1" dirty="0" smtClean="0"/>
                        <a:t>OLD BUSINESS</a:t>
                      </a:r>
                      <a:endParaRPr lang="en-US" sz="1400" b="1" dirty="0"/>
                    </a:p>
                  </a:txBody>
                  <a:tcPr/>
                </a:tc>
                <a:tc>
                  <a:txBody>
                    <a:bodyPr/>
                    <a:lstStyle/>
                    <a:p>
                      <a:endParaRPr lang="en-US" sz="1400" dirty="0"/>
                    </a:p>
                  </a:txBody>
                  <a:tcPr/>
                </a:tc>
                <a:tc>
                  <a:txBody>
                    <a:bodyPr/>
                    <a:lstStyle/>
                    <a:p>
                      <a:endParaRPr lang="en-US" sz="1400" dirty="0"/>
                    </a:p>
                  </a:txBody>
                  <a:tcPr/>
                </a:tc>
              </a:tr>
              <a:tr h="469056">
                <a:tc>
                  <a:txBody>
                    <a:bodyPr/>
                    <a:lstStyle/>
                    <a:p>
                      <a:r>
                        <a:rPr lang="en-US" sz="1400" dirty="0" smtClean="0"/>
                        <a:t>Radiological Safety Training</a:t>
                      </a:r>
                      <a:endParaRPr lang="en-US" sz="1400" dirty="0"/>
                    </a:p>
                  </a:txBody>
                  <a:tcPr/>
                </a:tc>
                <a:tc>
                  <a:txBody>
                    <a:bodyPr/>
                    <a:lstStyle/>
                    <a:p>
                      <a:r>
                        <a:rPr lang="en-US" sz="1400" dirty="0" smtClean="0"/>
                        <a:t>Ann Houk</a:t>
                      </a:r>
                    </a:p>
                  </a:txBody>
                  <a:tcPr/>
                </a:tc>
                <a:tc>
                  <a:txBody>
                    <a:bodyPr/>
                    <a:lstStyle/>
                    <a:p>
                      <a:r>
                        <a:rPr lang="en-US" sz="1400" dirty="0" smtClean="0"/>
                        <a:t>LEPC Chair</a:t>
                      </a:r>
                    </a:p>
                  </a:txBody>
                  <a:tcPr/>
                </a:tc>
              </a:tr>
              <a:tr h="329822">
                <a:tc>
                  <a:txBody>
                    <a:bodyPr/>
                    <a:lstStyle/>
                    <a:p>
                      <a:r>
                        <a:rPr lang="en-US" sz="1400" dirty="0" smtClean="0"/>
                        <a:t>Full Scale Exercise AAR Status</a:t>
                      </a:r>
                      <a:endParaRPr lang="en-US" sz="1400" dirty="0"/>
                    </a:p>
                  </a:txBody>
                  <a:tcPr/>
                </a:tc>
                <a:tc>
                  <a:txBody>
                    <a:bodyPr/>
                    <a:lstStyle/>
                    <a:p>
                      <a:r>
                        <a:rPr lang="en-US" sz="1400" dirty="0" smtClean="0"/>
                        <a:t>Julie Stimson</a:t>
                      </a:r>
                      <a:endParaRPr lang="en-US" sz="1400" dirty="0"/>
                    </a:p>
                  </a:txBody>
                  <a:tcPr/>
                </a:tc>
                <a:tc>
                  <a:txBody>
                    <a:bodyPr/>
                    <a:lstStyle/>
                    <a:p>
                      <a:r>
                        <a:rPr lang="en-US" sz="1400" dirty="0" smtClean="0"/>
                        <a:t>SCEM</a:t>
                      </a:r>
                      <a:endParaRPr lang="en-US" sz="1400" dirty="0"/>
                    </a:p>
                  </a:txBody>
                  <a:tcPr/>
                </a:tc>
              </a:tr>
              <a:tr h="329822">
                <a:tc>
                  <a:txBody>
                    <a:bodyPr/>
                    <a:lstStyle/>
                    <a:p>
                      <a:r>
                        <a:rPr lang="en-US" sz="1400" dirty="0" smtClean="0"/>
                        <a:t>LEOP</a:t>
                      </a:r>
                      <a:r>
                        <a:rPr lang="en-US" sz="1400" baseline="0" dirty="0" smtClean="0"/>
                        <a:t> Review Status</a:t>
                      </a:r>
                      <a:endParaRPr lang="en-US" sz="1400" dirty="0"/>
                    </a:p>
                  </a:txBody>
                  <a:tcPr/>
                </a:tc>
                <a:tc>
                  <a:txBody>
                    <a:bodyPr/>
                    <a:lstStyle/>
                    <a:p>
                      <a:r>
                        <a:rPr lang="en-US" sz="1400" dirty="0" smtClean="0"/>
                        <a:t>Julie Stimson</a:t>
                      </a:r>
                      <a:endParaRPr lang="en-US" sz="1400" dirty="0"/>
                    </a:p>
                  </a:txBody>
                  <a:tcPr/>
                </a:tc>
                <a:tc>
                  <a:txBody>
                    <a:bodyPr/>
                    <a:lstStyle/>
                    <a:p>
                      <a:r>
                        <a:rPr lang="en-US" sz="1400" dirty="0" smtClean="0"/>
                        <a:t>SCEM</a:t>
                      </a:r>
                      <a:endParaRPr lang="en-US" sz="1400" dirty="0"/>
                    </a:p>
                  </a:txBody>
                  <a:tcPr/>
                </a:tc>
              </a:tr>
              <a:tr h="506421">
                <a:tc>
                  <a:txBody>
                    <a:bodyPr/>
                    <a:lstStyle/>
                    <a:p>
                      <a:r>
                        <a:rPr lang="en-US" sz="1400" dirty="0" smtClean="0"/>
                        <a:t>Business Recognition Program Status </a:t>
                      </a:r>
                      <a:endParaRPr lang="en-US" sz="1400" dirty="0"/>
                    </a:p>
                  </a:txBody>
                  <a:tcPr/>
                </a:tc>
                <a:tc>
                  <a:txBody>
                    <a:bodyPr/>
                    <a:lstStyle/>
                    <a:p>
                      <a:r>
                        <a:rPr lang="en-US" sz="1400" dirty="0" smtClean="0"/>
                        <a:t>Tom </a:t>
                      </a:r>
                      <a:r>
                        <a:rPr lang="en-US" sz="1400" dirty="0" err="1" smtClean="0"/>
                        <a:t>Bedard</a:t>
                      </a:r>
                      <a:endParaRPr lang="en-US" sz="1400" dirty="0" smtClean="0"/>
                    </a:p>
                    <a:p>
                      <a:r>
                        <a:rPr lang="en-US" sz="1400" dirty="0" smtClean="0"/>
                        <a:t>Daniel </a:t>
                      </a:r>
                      <a:r>
                        <a:rPr lang="en-US" sz="1400" dirty="0" err="1" smtClean="0"/>
                        <a:t>Fenn</a:t>
                      </a:r>
                      <a:endParaRPr lang="en-US" sz="1400" dirty="0"/>
                    </a:p>
                  </a:txBody>
                  <a:tcPr/>
                </a:tc>
                <a:tc>
                  <a:txBody>
                    <a:bodyPr/>
                    <a:lstStyle/>
                    <a:p>
                      <a:r>
                        <a:rPr lang="en-US" sz="1400" dirty="0" err="1" smtClean="0"/>
                        <a:t>Accuweather</a:t>
                      </a:r>
                      <a:endParaRPr lang="en-US" sz="1400" dirty="0" smtClean="0"/>
                    </a:p>
                    <a:p>
                      <a:r>
                        <a:rPr lang="en-US" sz="1400" dirty="0" smtClean="0"/>
                        <a:t>C3</a:t>
                      </a:r>
                      <a:r>
                        <a:rPr lang="en-US" sz="1400" baseline="0" dirty="0" smtClean="0"/>
                        <a:t> Safety</a:t>
                      </a:r>
                      <a:endParaRPr lang="en-US" sz="1400" dirty="0"/>
                    </a:p>
                  </a:txBody>
                  <a:tcPr/>
                </a:tc>
              </a:tr>
              <a:tr h="469056">
                <a:tc>
                  <a:txBody>
                    <a:bodyPr/>
                    <a:lstStyle/>
                    <a:p>
                      <a:r>
                        <a:rPr lang="en-US" sz="1400" dirty="0" smtClean="0"/>
                        <a:t>SCEM New</a:t>
                      </a:r>
                      <a:r>
                        <a:rPr lang="en-US" sz="1400" baseline="0" dirty="0" smtClean="0"/>
                        <a:t> Staff</a:t>
                      </a:r>
                      <a:endParaRPr lang="en-US" sz="1400" dirty="0"/>
                    </a:p>
                  </a:txBody>
                  <a:tcPr/>
                </a:tc>
                <a:tc>
                  <a:txBody>
                    <a:bodyPr/>
                    <a:lstStyle/>
                    <a:p>
                      <a:r>
                        <a:rPr lang="en-US" sz="1400" dirty="0" smtClean="0"/>
                        <a:t>Julie Stimson</a:t>
                      </a:r>
                      <a:endParaRPr lang="en-US" sz="1400" dirty="0"/>
                    </a:p>
                  </a:txBody>
                  <a:tcPr/>
                </a:tc>
                <a:tc>
                  <a:txBody>
                    <a:bodyPr/>
                    <a:lstStyle/>
                    <a:p>
                      <a:r>
                        <a:rPr lang="en-US" sz="1400" dirty="0" smtClean="0"/>
                        <a:t>SCEM</a:t>
                      </a:r>
                      <a:endParaRPr lang="en-US" sz="1400" dirty="0"/>
                    </a:p>
                  </a:txBody>
                  <a:tcPr/>
                </a:tc>
              </a:tr>
              <a:tr h="506421">
                <a:tc>
                  <a:txBody>
                    <a:bodyPr/>
                    <a:lstStyle/>
                    <a:p>
                      <a:r>
                        <a:rPr lang="en-US" sz="1400" dirty="0" smtClean="0"/>
                        <a:t>2022 Meeting Dates and Presenters</a:t>
                      </a:r>
                      <a:endParaRPr lang="en-US" sz="1400" dirty="0"/>
                    </a:p>
                  </a:txBody>
                  <a:tcPr/>
                </a:tc>
                <a:tc>
                  <a:txBody>
                    <a:bodyPr/>
                    <a:lstStyle/>
                    <a:p>
                      <a:r>
                        <a:rPr lang="en-US" sz="1400" dirty="0" smtClean="0"/>
                        <a:t>Ann Houk</a:t>
                      </a:r>
                      <a:endParaRPr lang="en-US" sz="1400" dirty="0"/>
                    </a:p>
                  </a:txBody>
                  <a:tcPr/>
                </a:tc>
                <a:tc>
                  <a:txBody>
                    <a:bodyPr/>
                    <a:lstStyle/>
                    <a:p>
                      <a:r>
                        <a:rPr lang="en-US" sz="1400" dirty="0" smtClean="0"/>
                        <a:t>LEPC Chair</a:t>
                      </a:r>
                      <a:endParaRPr lang="en-US" sz="1400" dirty="0"/>
                    </a:p>
                  </a:txBody>
                  <a:tcPr/>
                </a:tc>
              </a:tr>
              <a:tr h="329822">
                <a:tc>
                  <a:txBody>
                    <a:bodyPr/>
                    <a:lstStyle/>
                    <a:p>
                      <a:r>
                        <a:rPr lang="en-US" sz="1400" b="1" dirty="0" smtClean="0"/>
                        <a:t>NEW BUSINESS</a:t>
                      </a:r>
                      <a:endParaRPr lang="en-US" sz="1400" b="1" dirty="0"/>
                    </a:p>
                  </a:txBody>
                  <a:tcPr/>
                </a:tc>
                <a:tc>
                  <a:txBody>
                    <a:bodyPr/>
                    <a:lstStyle/>
                    <a:p>
                      <a:endParaRPr lang="en-US" sz="1400" dirty="0"/>
                    </a:p>
                  </a:txBody>
                  <a:tcPr/>
                </a:tc>
                <a:tc>
                  <a:txBody>
                    <a:bodyPr/>
                    <a:lstStyle/>
                    <a:p>
                      <a:endParaRPr lang="en-US" sz="1400" dirty="0"/>
                    </a:p>
                  </a:txBody>
                  <a:tcPr/>
                </a:tc>
              </a:tr>
              <a:tr h="329822">
                <a:tc>
                  <a:txBody>
                    <a:bodyPr/>
                    <a:lstStyle/>
                    <a:p>
                      <a:r>
                        <a:rPr lang="en-US" sz="1400" dirty="0" smtClean="0"/>
                        <a:t>ICS</a:t>
                      </a:r>
                      <a:r>
                        <a:rPr lang="en-US" sz="1400" baseline="0" dirty="0" smtClean="0"/>
                        <a:t> Training Level 300/400</a:t>
                      </a:r>
                      <a:endParaRPr lang="en-US" sz="1400" dirty="0"/>
                    </a:p>
                  </a:txBody>
                  <a:tcPr/>
                </a:tc>
                <a:tc>
                  <a:txBody>
                    <a:bodyPr/>
                    <a:lstStyle/>
                    <a:p>
                      <a:r>
                        <a:rPr lang="en-US" sz="1400" dirty="0" smtClean="0"/>
                        <a:t>Julie/Ann</a:t>
                      </a:r>
                      <a:endParaRPr lang="en-US" sz="1400" dirty="0"/>
                    </a:p>
                  </a:txBody>
                  <a:tcPr/>
                </a:tc>
                <a:tc>
                  <a:txBody>
                    <a:bodyPr/>
                    <a:lstStyle/>
                    <a:p>
                      <a:r>
                        <a:rPr lang="en-US" sz="1400" dirty="0" smtClean="0"/>
                        <a:t>SCEM/LEPC</a:t>
                      </a:r>
                      <a:endParaRPr lang="en-US" sz="1400" dirty="0"/>
                    </a:p>
                  </a:txBody>
                  <a:tcPr/>
                </a:tc>
              </a:tr>
              <a:tr h="329822">
                <a:tc>
                  <a:txBody>
                    <a:bodyPr/>
                    <a:lstStyle/>
                    <a:p>
                      <a:r>
                        <a:rPr lang="en-US" sz="1400" dirty="0" smtClean="0"/>
                        <a:t>2021 Supplemental Grant</a:t>
                      </a:r>
                    </a:p>
                    <a:p>
                      <a:r>
                        <a:rPr lang="en-US" sz="1400" dirty="0" smtClean="0"/>
                        <a:t>LEOP </a:t>
                      </a:r>
                      <a:r>
                        <a:rPr lang="en-US" sz="1400" dirty="0" smtClean="0"/>
                        <a:t>Workshop/Education</a:t>
                      </a:r>
                      <a:endParaRPr lang="en-US" sz="1400" dirty="0"/>
                    </a:p>
                  </a:txBody>
                  <a:tcPr/>
                </a:tc>
                <a:tc>
                  <a:txBody>
                    <a:bodyPr/>
                    <a:lstStyle/>
                    <a:p>
                      <a:r>
                        <a:rPr lang="en-US" sz="1400" dirty="0" smtClean="0"/>
                        <a:t>Ann Houk</a:t>
                      </a:r>
                    </a:p>
                    <a:p>
                      <a:r>
                        <a:rPr lang="en-US" sz="1400" dirty="0" smtClean="0"/>
                        <a:t>Julie </a:t>
                      </a:r>
                      <a:r>
                        <a:rPr lang="en-US" sz="1400" dirty="0" smtClean="0"/>
                        <a:t>Stimson</a:t>
                      </a:r>
                      <a:endParaRPr lang="en-US" sz="1400" dirty="0"/>
                    </a:p>
                  </a:txBody>
                  <a:tcPr/>
                </a:tc>
                <a:tc>
                  <a:txBody>
                    <a:bodyPr/>
                    <a:lstStyle/>
                    <a:p>
                      <a:r>
                        <a:rPr lang="en-US" sz="1400" dirty="0" smtClean="0"/>
                        <a:t>LEPC</a:t>
                      </a:r>
                      <a:r>
                        <a:rPr lang="en-US" sz="1400" baseline="0" dirty="0" smtClean="0"/>
                        <a:t> Chair</a:t>
                      </a:r>
                    </a:p>
                    <a:p>
                      <a:r>
                        <a:rPr lang="en-US" sz="1400" dirty="0" smtClean="0"/>
                        <a:t>SCEM</a:t>
                      </a:r>
                      <a:endParaRPr lang="en-US" sz="1400" dirty="0"/>
                    </a:p>
                  </a:txBody>
                  <a:tcPr/>
                </a:tc>
              </a:tr>
              <a:tr h="329822">
                <a:tc>
                  <a:txBody>
                    <a:bodyPr/>
                    <a:lstStyle/>
                    <a:p>
                      <a:r>
                        <a:rPr lang="en-US" sz="1400" dirty="0" smtClean="0"/>
                        <a:t>COVID 19/Influenza</a:t>
                      </a:r>
                      <a:r>
                        <a:rPr lang="en-US" sz="1400" baseline="0" dirty="0" smtClean="0"/>
                        <a:t> Vaccine Clinics</a:t>
                      </a:r>
                      <a:endParaRPr lang="en-US" sz="1400" dirty="0"/>
                    </a:p>
                  </a:txBody>
                  <a:tcPr/>
                </a:tc>
                <a:tc>
                  <a:txBody>
                    <a:bodyPr/>
                    <a:lstStyle/>
                    <a:p>
                      <a:r>
                        <a:rPr lang="en-US" sz="1400" dirty="0" smtClean="0"/>
                        <a:t>Ann Houk</a:t>
                      </a:r>
                      <a:endParaRPr lang="en-US" sz="1400" dirty="0"/>
                    </a:p>
                  </a:txBody>
                  <a:tcPr/>
                </a:tc>
                <a:tc>
                  <a:txBody>
                    <a:bodyPr/>
                    <a:lstStyle/>
                    <a:p>
                      <a:r>
                        <a:rPr lang="en-US" sz="1400" dirty="0" smtClean="0"/>
                        <a:t>LEPC Chair</a:t>
                      </a:r>
                      <a:endParaRPr lang="en-US" sz="1400" dirty="0"/>
                    </a:p>
                  </a:txBody>
                  <a:tcPr/>
                </a:tc>
              </a:tr>
            </a:tbl>
          </a:graphicData>
        </a:graphic>
      </p:graphicFrame>
    </p:spTree>
    <p:extLst>
      <p:ext uri="{BB962C8B-B14F-4D97-AF65-F5344CB8AC3E}">
        <p14:creationId xmlns:p14="http://schemas.microsoft.com/office/powerpoint/2010/main" val="150699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Business</a:t>
            </a:r>
            <a:endParaRPr lang="en-US" dirty="0"/>
          </a:p>
        </p:txBody>
      </p:sp>
      <p:sp>
        <p:nvSpPr>
          <p:cNvPr id="3" name="Content Placeholder 2"/>
          <p:cNvSpPr>
            <a:spLocks noGrp="1"/>
          </p:cNvSpPr>
          <p:nvPr>
            <p:ph sz="quarter" idx="1"/>
          </p:nvPr>
        </p:nvSpPr>
        <p:spPr/>
        <p:txBody>
          <a:bodyPr>
            <a:normAutofit/>
          </a:bodyPr>
          <a:lstStyle/>
          <a:p>
            <a:r>
              <a:rPr lang="en-US" dirty="0" smtClean="0"/>
              <a:t>Radiological Safety Training</a:t>
            </a:r>
          </a:p>
          <a:p>
            <a:pPr lvl="1"/>
            <a:r>
              <a:rPr lang="en-US" dirty="0" smtClean="0"/>
              <a:t>3Fire Fighters completed pre-requisites for attending this training:  Micah Fisher, Micah </a:t>
            </a:r>
            <a:r>
              <a:rPr lang="en-US" dirty="0" err="1" smtClean="0"/>
              <a:t>Hoelscher</a:t>
            </a:r>
            <a:r>
              <a:rPr lang="en-US" dirty="0" smtClean="0"/>
              <a:t> and Jeremiah </a:t>
            </a:r>
            <a:r>
              <a:rPr lang="en-US" dirty="0" err="1" smtClean="0"/>
              <a:t>Toothaker</a:t>
            </a:r>
            <a:r>
              <a:rPr lang="en-US" dirty="0" smtClean="0"/>
              <a:t>.</a:t>
            </a:r>
          </a:p>
          <a:p>
            <a:pPr lvl="1"/>
            <a:r>
              <a:rPr lang="en-US" dirty="0" smtClean="0"/>
              <a:t>Training is paid for and all travel accommodations through State of Kansas (THANK YOU Mark Willis, Training Program Manager/State Training </a:t>
            </a:r>
            <a:r>
              <a:rPr lang="en-US" dirty="0" smtClean="0"/>
              <a:t>Officer)</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5718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27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Scale Exercise AAR Status</a:t>
            </a:r>
            <a:endParaRPr lang="en-US" dirty="0"/>
          </a:p>
        </p:txBody>
      </p:sp>
      <p:sp>
        <p:nvSpPr>
          <p:cNvPr id="3" name="Content Placeholder 2"/>
          <p:cNvSpPr>
            <a:spLocks noGrp="1"/>
          </p:cNvSpPr>
          <p:nvPr>
            <p:ph sz="quarter" idx="1"/>
          </p:nvPr>
        </p:nvSpPr>
        <p:spPr/>
        <p:txBody>
          <a:bodyPr/>
          <a:lstStyle/>
          <a:p>
            <a:r>
              <a:rPr lang="en-US" dirty="0" smtClean="0"/>
              <a:t>SCEM action plan</a:t>
            </a:r>
          </a:p>
          <a:p>
            <a:r>
              <a:rPr lang="en-US" dirty="0" smtClean="0"/>
              <a:t>WFD action plan</a:t>
            </a:r>
          </a:p>
          <a:p>
            <a:r>
              <a:rPr lang="en-US" dirty="0" smtClean="0"/>
              <a:t>SCEMS action plan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4082837"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62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LEOP REVIEW STATUS</a:t>
            </a:r>
            <a:endParaRPr lang="en-US" dirty="0"/>
          </a:p>
        </p:txBody>
      </p:sp>
      <p:sp>
        <p:nvSpPr>
          <p:cNvPr id="3" name="Content Placeholder 2"/>
          <p:cNvSpPr>
            <a:spLocks noGrp="1"/>
          </p:cNvSpPr>
          <p:nvPr>
            <p:ph sz="quarter" idx="1"/>
          </p:nvPr>
        </p:nvSpPr>
        <p:spPr/>
        <p:txBody>
          <a:bodyPr/>
          <a:lstStyle/>
          <a:p>
            <a:r>
              <a:rPr lang="en-US" dirty="0">
                <a:solidFill>
                  <a:srgbClr val="1F497D"/>
                </a:solidFill>
                <a:latin typeface="Calibri"/>
              </a:rPr>
              <a:t> </a:t>
            </a:r>
            <a:r>
              <a:rPr lang="en-US" dirty="0">
                <a:solidFill>
                  <a:schemeClr val="bg1"/>
                </a:solidFill>
                <a:latin typeface="Calibri"/>
              </a:rPr>
              <a:t>The initial base plan has been reviewed and updated by </a:t>
            </a:r>
            <a:r>
              <a:rPr lang="en-US" dirty="0" smtClean="0">
                <a:solidFill>
                  <a:schemeClr val="bg1"/>
                </a:solidFill>
                <a:latin typeface="Calibri"/>
              </a:rPr>
              <a:t>EM</a:t>
            </a:r>
          </a:p>
          <a:p>
            <a:r>
              <a:rPr lang="en-US" dirty="0" smtClean="0">
                <a:solidFill>
                  <a:schemeClr val="bg1"/>
                </a:solidFill>
                <a:latin typeface="Calibri"/>
              </a:rPr>
              <a:t>Working </a:t>
            </a:r>
            <a:r>
              <a:rPr lang="en-US" dirty="0">
                <a:solidFill>
                  <a:schemeClr val="bg1"/>
                </a:solidFill>
                <a:latin typeface="Calibri"/>
              </a:rPr>
              <a:t>with KDEM to get Kyle to host an in-person LEOP workshop here in </a:t>
            </a:r>
            <a:r>
              <a:rPr lang="en-US" dirty="0" smtClean="0">
                <a:solidFill>
                  <a:schemeClr val="bg1"/>
                </a:solidFill>
                <a:latin typeface="Calibri"/>
              </a:rPr>
              <a:t>Wichita</a:t>
            </a:r>
          </a:p>
          <a:p>
            <a:r>
              <a:rPr lang="en-US" dirty="0">
                <a:solidFill>
                  <a:schemeClr val="bg1"/>
                </a:solidFill>
                <a:latin typeface="Calibri"/>
              </a:rPr>
              <a:t>Approval deadline is 12/31/2021</a:t>
            </a:r>
            <a:r>
              <a:rPr lang="en-US" dirty="0">
                <a:solidFill>
                  <a:srgbClr val="1F497D"/>
                </a:solidFill>
                <a:latin typeface="Calibri"/>
              </a:rPr>
              <a:t>.</a:t>
            </a:r>
            <a:endParaRPr lang="en-US"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810000"/>
            <a:ext cx="3285298"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1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RECOGNITION PROGRAM</a:t>
            </a:r>
            <a:endParaRPr lang="en-US" dirty="0"/>
          </a:p>
        </p:txBody>
      </p:sp>
      <p:sp>
        <p:nvSpPr>
          <p:cNvPr id="3" name="Content Placeholder 2"/>
          <p:cNvSpPr>
            <a:spLocks noGrp="1"/>
          </p:cNvSpPr>
          <p:nvPr>
            <p:ph sz="quarter" idx="1"/>
          </p:nvPr>
        </p:nvSpPr>
        <p:spPr/>
        <p:txBody>
          <a:bodyPr/>
          <a:lstStyle/>
          <a:p>
            <a:pPr lvl="1"/>
            <a:endParaRPr lang="en-US" dirty="0" smtClean="0"/>
          </a:p>
          <a:p>
            <a:endParaRPr lang="en-US" dirty="0" smtClean="0"/>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714625" cy="102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1582341"/>
            <a:ext cx="8229600" cy="4247317"/>
          </a:xfrm>
          <a:prstGeom prst="rect">
            <a:avLst/>
          </a:prstGeom>
        </p:spPr>
        <p:txBody>
          <a:bodyPr wrap="square">
            <a:spAutoFit/>
          </a:bodyPr>
          <a:lstStyle/>
          <a:p>
            <a:r>
              <a:rPr lang="en-US" dirty="0" smtClean="0"/>
              <a:t>6 Businesses Competing for 2021 Recognition</a:t>
            </a:r>
          </a:p>
          <a:p>
            <a:endParaRPr lang="en-US" dirty="0"/>
          </a:p>
          <a:p>
            <a:r>
              <a:rPr lang="en-US" dirty="0" smtClean="0"/>
              <a:t>The </a:t>
            </a:r>
            <a:r>
              <a:rPr lang="en-US" dirty="0"/>
              <a:t>Coleman </a:t>
            </a:r>
            <a:r>
              <a:rPr lang="en-US" dirty="0" smtClean="0"/>
              <a:t>Company</a:t>
            </a:r>
          </a:p>
          <a:p>
            <a:endParaRPr lang="en-US" dirty="0"/>
          </a:p>
          <a:p>
            <a:r>
              <a:rPr lang="en-US" dirty="0" smtClean="0"/>
              <a:t>Ardent </a:t>
            </a:r>
            <a:r>
              <a:rPr lang="en-US" dirty="0"/>
              <a:t>Mills, David Byers, 316-670-8002, david.byers@ardentmills.com</a:t>
            </a:r>
          </a:p>
          <a:p>
            <a:endParaRPr lang="en-US" dirty="0" smtClean="0"/>
          </a:p>
          <a:p>
            <a:r>
              <a:rPr lang="en-US" dirty="0" smtClean="0"/>
              <a:t>Smithfield </a:t>
            </a:r>
            <a:r>
              <a:rPr lang="en-US" dirty="0"/>
              <a:t>Packaged Meats, Connie Stone, 316-941-0549, cstone@smithfield.com</a:t>
            </a:r>
          </a:p>
          <a:p>
            <a:endParaRPr lang="en-US" dirty="0" smtClean="0"/>
          </a:p>
          <a:p>
            <a:r>
              <a:rPr lang="en-US" dirty="0" smtClean="0"/>
              <a:t>Andale </a:t>
            </a:r>
            <a:r>
              <a:rPr lang="en-US" dirty="0"/>
              <a:t>Ready Mix, robertb@andalereadymix.com</a:t>
            </a:r>
          </a:p>
          <a:p>
            <a:endParaRPr lang="en-US" dirty="0" smtClean="0"/>
          </a:p>
          <a:p>
            <a:r>
              <a:rPr lang="en-US" dirty="0" smtClean="0"/>
              <a:t>Universal </a:t>
            </a:r>
            <a:r>
              <a:rPr lang="en-US" dirty="0"/>
              <a:t>Products, becky.nichols@u-p.com</a:t>
            </a:r>
          </a:p>
          <a:p>
            <a:endParaRPr lang="en-US" dirty="0" smtClean="0"/>
          </a:p>
          <a:p>
            <a:r>
              <a:rPr lang="en-US" dirty="0" smtClean="0"/>
              <a:t>Wesley </a:t>
            </a:r>
            <a:r>
              <a:rPr lang="en-US" dirty="0"/>
              <a:t>Medical Center, Thomas </a:t>
            </a:r>
            <a:r>
              <a:rPr lang="en-US" dirty="0" err="1"/>
              <a:t>Donnay</a:t>
            </a:r>
            <a:r>
              <a:rPr lang="en-US" dirty="0"/>
              <a:t> 316-200-9012 thomas.donnay@wesleymc.com</a:t>
            </a:r>
          </a:p>
        </p:txBody>
      </p:sp>
    </p:spTree>
    <p:extLst>
      <p:ext uri="{BB962C8B-B14F-4D97-AF65-F5344CB8AC3E}">
        <p14:creationId xmlns:p14="http://schemas.microsoft.com/office/powerpoint/2010/main" val="103185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SCEM NEW STAFF</a:t>
            </a:r>
            <a:endParaRPr lang="en-US" dirty="0"/>
          </a:p>
        </p:txBody>
      </p:sp>
      <p:sp>
        <p:nvSpPr>
          <p:cNvPr id="3" name="Content Placeholder 2"/>
          <p:cNvSpPr>
            <a:spLocks noGrp="1"/>
          </p:cNvSpPr>
          <p:nvPr>
            <p:ph sz="quarter" idx="1"/>
          </p:nvPr>
        </p:nvSpPr>
        <p:spPr/>
        <p:txBody>
          <a:bodyPr/>
          <a:lstStyle/>
          <a:p>
            <a:r>
              <a:rPr lang="en-US" dirty="0" smtClean="0"/>
              <a:t>Reagan Bender is the new EM Planner</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14" y="2514600"/>
            <a:ext cx="58674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55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Business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ICS Training Level 300/400</a:t>
            </a:r>
          </a:p>
          <a:p>
            <a:pPr lvl="1"/>
            <a:r>
              <a:rPr lang="en-US" dirty="0" smtClean="0"/>
              <a:t>On Hold due to re-emergence and rise of COVID 19</a:t>
            </a:r>
          </a:p>
          <a:p>
            <a:pPr lvl="1"/>
            <a:r>
              <a:rPr lang="en-US" dirty="0" smtClean="0"/>
              <a:t>Mark Willis to reschedule when restrictions </a:t>
            </a:r>
            <a:r>
              <a:rPr lang="en-US" dirty="0" smtClean="0"/>
              <a:t>relaxed (we have been given  1</a:t>
            </a:r>
            <a:r>
              <a:rPr lang="en-US" baseline="30000" dirty="0" smtClean="0"/>
              <a:t>st</a:t>
            </a:r>
            <a:r>
              <a:rPr lang="en-US" dirty="0" smtClean="0"/>
              <a:t> priority)</a:t>
            </a:r>
            <a:endParaRPr lang="en-US" dirty="0" smtClean="0"/>
          </a:p>
          <a:p>
            <a:r>
              <a:rPr lang="en-US" dirty="0"/>
              <a:t>SPORT EVENT RISK </a:t>
            </a:r>
            <a:r>
              <a:rPr lang="en-US" dirty="0" smtClean="0"/>
              <a:t>MANAGEMENT</a:t>
            </a:r>
          </a:p>
          <a:p>
            <a:pPr lvl="1"/>
            <a:r>
              <a:rPr lang="en-US" dirty="0"/>
              <a:t>AWR-167: </a:t>
            </a:r>
            <a:r>
              <a:rPr lang="en-US" u="sng" dirty="0">
                <a:hlinkClick r:id="rId2"/>
              </a:rPr>
              <a:t>https://my.teex.org/TeexPortal/Default.aspx?MO=mCourseCatalog&amp;D=LS&amp;C=AWR167&amp;S=216</a:t>
            </a:r>
            <a:endParaRPr lang="en-US" dirty="0"/>
          </a:p>
          <a:p>
            <a:r>
              <a:rPr lang="en-US" dirty="0" smtClean="0"/>
              <a:t>Sport </a:t>
            </a:r>
            <a:r>
              <a:rPr lang="en-US" dirty="0"/>
              <a:t>Venue Evacuation and Protective </a:t>
            </a:r>
            <a:r>
              <a:rPr lang="en-US" dirty="0" smtClean="0"/>
              <a:t>Actions</a:t>
            </a:r>
          </a:p>
          <a:p>
            <a:pPr lvl="1"/>
            <a:r>
              <a:rPr lang="en-US" dirty="0"/>
              <a:t>For MGT-412: </a:t>
            </a:r>
            <a:r>
              <a:rPr lang="en-US" u="sng" dirty="0">
                <a:hlinkClick r:id="rId3"/>
              </a:rPr>
              <a:t>https://</a:t>
            </a:r>
            <a:r>
              <a:rPr lang="en-US" u="sng" dirty="0" smtClean="0">
                <a:hlinkClick r:id="rId3"/>
              </a:rPr>
              <a:t>my.teex.org/TeexPortal/Default.aspx?MO=mCourseCatalog&amp;D=LS&amp;C=MGT412&amp;S=204</a:t>
            </a:r>
            <a:endParaRPr lang="en-US" u="sng" dirty="0" smtClean="0"/>
          </a:p>
          <a:p>
            <a:r>
              <a:rPr lang="en-US" dirty="0"/>
              <a:t>Integrated Planning &amp; Preparedness Workshop, tentatively scheduled for Nov </a:t>
            </a:r>
            <a:r>
              <a:rPr lang="en-US" dirty="0" smtClean="0"/>
              <a:t>12</a:t>
            </a:r>
          </a:p>
          <a:p>
            <a:r>
              <a:rPr lang="en-US" dirty="0" smtClean="0"/>
              <a:t>2021 SUPPLEMENTAL GRANT</a:t>
            </a:r>
          </a:p>
          <a:p>
            <a:pPr lvl="1"/>
            <a:r>
              <a:rPr lang="en-US" dirty="0" smtClean="0"/>
              <a:t>Ann working on supplemental grant of up to $15,000 for specific training. </a:t>
            </a:r>
          </a:p>
          <a:p>
            <a:pPr lvl="1"/>
            <a:r>
              <a:rPr lang="en-US" dirty="0" err="1" smtClean="0"/>
              <a:t>Swapan</a:t>
            </a:r>
            <a:r>
              <a:rPr lang="en-US" dirty="0" smtClean="0"/>
              <a:t> identified approved training courses-Ann working with Micah and </a:t>
            </a:r>
            <a:r>
              <a:rPr lang="en-US" dirty="0" err="1" smtClean="0"/>
              <a:t>Pearman</a:t>
            </a:r>
            <a:r>
              <a:rPr lang="en-US" dirty="0" smtClean="0"/>
              <a:t> to obtain additional training</a:t>
            </a:r>
          </a:p>
          <a:p>
            <a:r>
              <a:rPr lang="en-US" dirty="0" smtClean="0"/>
              <a:t>LEOP </a:t>
            </a:r>
            <a:r>
              <a:rPr lang="en-US" dirty="0" smtClean="0"/>
              <a:t>Workshop/Education</a:t>
            </a:r>
          </a:p>
          <a:p>
            <a:pPr lvl="1"/>
            <a:r>
              <a:rPr lang="en-US" dirty="0" smtClean="0"/>
              <a:t>Julie working on education with Kyle </a:t>
            </a:r>
            <a:r>
              <a:rPr lang="en-US" dirty="0" err="1" smtClean="0"/>
              <a:t>Oneth</a:t>
            </a:r>
            <a:r>
              <a:rPr lang="en-US" dirty="0" smtClean="0"/>
              <a:t> with KDEM</a:t>
            </a:r>
          </a:p>
          <a:p>
            <a:r>
              <a:rPr lang="en-US" dirty="0" smtClean="0"/>
              <a:t>COVID 19/Influenza Clinics (on site)</a:t>
            </a:r>
            <a:endParaRPr lang="en-US" dirty="0"/>
          </a:p>
          <a:p>
            <a:pPr lvl="1"/>
            <a:r>
              <a:rPr lang="en-US" dirty="0" smtClean="0"/>
              <a:t>Contact Ann Houk if you are interested in offering this at your business  </a:t>
            </a:r>
          </a:p>
          <a:p>
            <a:endParaRPr lang="en-US" dirty="0"/>
          </a:p>
        </p:txBody>
      </p:sp>
    </p:spTree>
    <p:extLst>
      <p:ext uri="{BB962C8B-B14F-4D97-AF65-F5344CB8AC3E}">
        <p14:creationId xmlns:p14="http://schemas.microsoft.com/office/powerpoint/2010/main" val="382826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87988</TotalTime>
  <Words>457</Words>
  <Application>Microsoft Office PowerPoint</Application>
  <PresentationFormat>On-screen Show (4:3)</PresentationFormat>
  <Paragraphs>116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 </vt:lpstr>
      <vt:lpstr>Mission</vt:lpstr>
      <vt:lpstr>Agenda</vt:lpstr>
      <vt:lpstr>Old Business</vt:lpstr>
      <vt:lpstr>Full Scale Exercise AAR Status</vt:lpstr>
      <vt:lpstr>LEOP REVIEW STATUS</vt:lpstr>
      <vt:lpstr>BUSINESS RECOGNITION PROGRAM</vt:lpstr>
      <vt:lpstr>SCEM NEW STAFF</vt:lpstr>
      <vt:lpstr>New Business</vt:lpstr>
      <vt:lpstr>Presentation(s)</vt:lpstr>
      <vt:lpstr>Natural Gas Pipeline Explosion Ellsworth Kansas 07/23/2021</vt:lpstr>
      <vt:lpstr>Round Table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 Houk</dc:creator>
  <cp:lastModifiedBy>Ann Houk</cp:lastModifiedBy>
  <cp:revision>67</cp:revision>
  <dcterms:created xsi:type="dcterms:W3CDTF">2020-05-13T17:05:03Z</dcterms:created>
  <dcterms:modified xsi:type="dcterms:W3CDTF">2021-08-19T16:42:29Z</dcterms:modified>
</cp:coreProperties>
</file>