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56" r:id="rId3"/>
    <p:sldId id="267" r:id="rId4"/>
    <p:sldId id="257" r:id="rId5"/>
    <p:sldId id="260" r:id="rId6"/>
    <p:sldId id="269" r:id="rId7"/>
    <p:sldId id="270" r:id="rId8"/>
    <p:sldId id="271" r:id="rId9"/>
    <p:sldId id="273" r:id="rId10"/>
    <p:sldId id="274" r:id="rId11"/>
    <p:sldId id="275" r:id="rId12"/>
    <p:sldId id="276" r:id="rId13"/>
    <p:sldId id="261"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43D9B-7C59-4D1E-8788-C635567F51E1}" type="datetimeFigureOut">
              <a:rPr lang="en-US" smtClean="0"/>
              <a:t>2/11/2021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9C69A-ED58-40CA-BB51-4D9926C635A1}" type="slidenum">
              <a:rPr lang="en-US" smtClean="0"/>
              <a:t>‹#›</a:t>
            </a:fld>
            <a:endParaRPr lang="en-US"/>
          </a:p>
        </p:txBody>
      </p:sp>
    </p:spTree>
    <p:extLst>
      <p:ext uri="{BB962C8B-B14F-4D97-AF65-F5344CB8AC3E}">
        <p14:creationId xmlns:p14="http://schemas.microsoft.com/office/powerpoint/2010/main" val="172070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8A6746-9A76-4190-8E35-7D3611321029}" type="datetimeFigureOut">
              <a:rPr lang="en-US" smtClean="0"/>
              <a:t>2/11/2021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310FCB-D057-4C17-8BB5-B42EAE41585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A6746-9A76-4190-8E35-7D3611321029}"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0FCB-D057-4C17-8BB5-B42EAE4158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A310FCB-D057-4C17-8BB5-B42EAE41585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A6746-9A76-4190-8E35-7D3611321029}"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0E31E-610D-4974-8621-2FE086DE2C0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DE7A22D-FC21-4EF9-9971-053E30903E2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A7ADED3-9984-4C79-BFCF-6D8599860C65}"/>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3D58A2A9-0087-4304-A731-ABBD12C87205}"/>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9BF2A15F-EA4E-43CA-B1B5-BA51B91DF4A4}"/>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018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13897-53C5-43D4-9D82-BE968A7FA7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E790D58-9A61-467C-A16A-E26FCF2FB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6A974AC-FFD7-4C8D-A173-1E8CD4A99F83}"/>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DA1ECE37-67BC-41A0-8F85-3AF4FEA2660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416C9B01-44B7-47ED-B251-307E0FBED67E}"/>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811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4E8DCE-CD37-4F21-B91D-69D75B8F0C39}"/>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E189858-15E2-4BB2-AB27-D06CB3E5D77A}"/>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C7ABFC4-0B41-42E3-A142-21EFF4124B07}"/>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E4795861-44C8-4068-ABBE-7B48595A04A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7F647911-D9D5-451F-B73D-BD8AF59CC2DD}"/>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7090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43C6BA-FCC7-4629-8997-E365A1EEA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F1AF9F-BFB2-4F62-B752-86427974627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2458242-D096-4E70-842C-98F4F89C66B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7CDF59A-9406-4F08-8654-180A26AC3567}"/>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04F157EF-31F8-4C8B-950C-863CB078D09D}"/>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AC29D907-2F6D-456D-86E0-7F06DA7EB5A1}"/>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9003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54971-3270-4207-A8BC-28F082FBAEE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B32CDC6-609B-43C7-9ED9-1E09EB3C880D}"/>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6E4E21E-4D70-4A48-A3B7-9483A231F82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71C3393-5DD9-4ABC-A11A-44AE51949A0D}"/>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491C5DC-4A85-40A2-A1AC-B5C09B9D5D5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10F12D6-9CD1-4B98-BDC9-DA2E61D5BFEC}"/>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xmlns="" id="{BC7796CB-FAFF-4140-B14F-F98B5B29BCEF}"/>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xmlns="" id="{EE0DE955-3E99-43EE-9061-AD2C884C3A0E}"/>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1531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686218-0F4E-48D2-A883-A4D62EC23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1D30733-EA50-4498-B37B-D87CD47091C2}"/>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xmlns="" id="{4B2DA378-0861-452F-9B8F-A65AAA640F38}"/>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xmlns="" id="{B7F83FDC-9C05-4451-8132-233FCD3DFD5E}"/>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8236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1C47CA4-7B77-40E8-885D-678D44EE3D9A}"/>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xmlns="" id="{04242EC6-A0B4-433A-98AD-69E905155B67}"/>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xmlns="" id="{5F96CEA6-D72D-49A1-9FF4-AAEC9F442288}"/>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8068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2B3FD3-2A5E-4E37-8E89-1C7AF5733FFB}"/>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26D882E-E13D-4DE8-A30F-99EAFD0D2713}"/>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FA7D968-F69E-4E07-B185-DDCBF37DC39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1A3980-BE33-4AEE-A1E1-6F55C87CE19A}"/>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E96C52EA-2116-4E4C-883A-069BAD88741C}"/>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75211060-FB89-4710-BD10-EBD2A00342EA}"/>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78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8A6746-9A76-4190-8E35-7D3611321029}"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A310FCB-D057-4C17-8BB5-B42EAE41585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2C01D-074C-44D5-A4C3-751BF697031B}"/>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A973031-15A6-4A2B-8A90-EF3114D1406D}"/>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C0D9DFB-1E6F-42C7-9C1D-08EEECCCAB57}"/>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DF3740F-B104-46D0-8D03-A3465FD344D4}"/>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9382EE6A-9D35-4F52-B1B7-6EEE10F1F5C4}"/>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xmlns="" id="{1A9E12F7-9429-482B-A28B-377C77AE5222}"/>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8357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77010-DAA8-4CFB-BEDC-AF66DD52E3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7D6635A-8845-4757-8C27-30BF12F9C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A49554-E1D1-482A-939B-20EA55E0CDF9}"/>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C4B6ED44-8E88-411E-A439-2B87C58E6B5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27043B24-D50F-4162-A8A7-AC0E99E054BC}"/>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3582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5865C2D-A5D1-4B91-9B84-64A1FB922A6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53ED35C-6018-4A0A-915D-35CFDDF7914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1202E4D-8F84-479D-9B75-436D7F66B768}"/>
              </a:ext>
            </a:extLst>
          </p:cNvPr>
          <p:cNvSpPr>
            <a:spLocks noGrp="1"/>
          </p:cNvSpPr>
          <p:nvPr>
            <p:ph type="dt" sz="half" idx="10"/>
          </p:nvPr>
        </p:nvSpPr>
        <p:spPr/>
        <p:txBody>
          <a:body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C8E6BC0D-9BCE-4980-8723-D0C99BB84DB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71C884F6-F933-4B00-B3AE-CF50B6CED5DF}"/>
              </a:ext>
            </a:extLst>
          </p:cNvPr>
          <p:cNvSpPr>
            <a:spLocks noGrp="1"/>
          </p:cNvSpPr>
          <p:nvPr>
            <p:ph type="sldNum" sz="quarter" idx="12"/>
          </p:nvPr>
        </p:nvSpPr>
        <p:spPr/>
        <p:txBody>
          <a:body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600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8A6746-9A76-4190-8E35-7D3611321029}" type="datetimeFigureOut">
              <a:rPr lang="en-US" smtClean="0"/>
              <a:t>2/11/2021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310FCB-D057-4C17-8BB5-B42EAE41585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8A6746-9A76-4190-8E35-7D3611321029}"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10FCB-D057-4C17-8BB5-B42EAE41585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8A6746-9A76-4190-8E35-7D3611321029}" type="datetimeFigureOut">
              <a:rPr lang="en-US" smtClean="0"/>
              <a:t>2/11/2021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310FCB-D057-4C17-8BB5-B42EAE41585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8A6746-9A76-4190-8E35-7D3611321029}"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A310FCB-D057-4C17-8BB5-B42EAE4158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8A6746-9A76-4190-8E35-7D3611321029}"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310FCB-D057-4C17-8BB5-B42EAE4158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310FCB-D057-4C17-8BB5-B42EAE41585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8A6746-9A76-4190-8E35-7D3611321029}" type="datetimeFigureOut">
              <a:rPr lang="en-US" smtClean="0"/>
              <a:t>2/11/2021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A310FCB-D057-4C17-8BB5-B42EAE41585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8A6746-9A76-4190-8E35-7D3611321029}" type="datetimeFigureOut">
              <a:rPr lang="en-US" smtClean="0"/>
              <a:t>2/11/2021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8A6746-9A76-4190-8E35-7D3611321029}" type="datetimeFigureOut">
              <a:rPr lang="en-US" smtClean="0"/>
              <a:t>2/11/2021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310FCB-D057-4C17-8BB5-B42EAE41585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1B7AE03-609E-4016-8651-A4A3684039B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E177282-BB2C-4978-ADE5-6F781E2F44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5C8116-7950-44CC-A019-BD33C576DCB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A2020-871E-4C04-8E02-8E170E124DC8}" type="datetimeFigureOut">
              <a:rPr lang="en-US" smtClean="0">
                <a:solidFill>
                  <a:prstClr val="black">
                    <a:tint val="75000"/>
                  </a:prstClr>
                </a:solidFill>
              </a:rPr>
              <a:pPr/>
              <a:t>2/11/2021</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2664A4C3-C709-470A-BD41-894219BE26A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94391551-D8A7-430A-BDCB-0200E4014C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A6847-CB5F-4844-930C-4F34C60B3EB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0473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ristatek.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819400"/>
            <a:ext cx="8382000" cy="2971800"/>
          </a:xfrm>
        </p:spPr>
        <p:txBody>
          <a:bodyPr>
            <a:normAutofit fontScale="92500" lnSpcReduction="10000"/>
          </a:bodyPr>
          <a:lstStyle/>
          <a:p>
            <a:r>
              <a:rPr lang="en-US" sz="2400" dirty="0" smtClean="0"/>
              <a:t>February 18</a:t>
            </a:r>
            <a:r>
              <a:rPr lang="en-US" sz="2400" baseline="30000" dirty="0" smtClean="0"/>
              <a:t>th</a:t>
            </a:r>
            <a:r>
              <a:rPr lang="en-US" sz="2400" dirty="0" smtClean="0"/>
              <a:t>, 2021</a:t>
            </a:r>
          </a:p>
          <a:p>
            <a:r>
              <a:rPr lang="en-US" sz="2400" dirty="0" smtClean="0"/>
              <a:t>2pm</a:t>
            </a:r>
          </a:p>
          <a:p>
            <a:endParaRPr lang="en-US" sz="2400" dirty="0" smtClean="0"/>
          </a:p>
          <a:p>
            <a:r>
              <a:rPr lang="en-US" sz="2400" dirty="0" smtClean="0"/>
              <a:t>Ann Houk </a:t>
            </a:r>
            <a:r>
              <a:rPr lang="en-US" sz="2400" dirty="0" err="1" smtClean="0"/>
              <a:t>lepc</a:t>
            </a:r>
            <a:r>
              <a:rPr lang="en-US" sz="2400" dirty="0" smtClean="0"/>
              <a:t> chair</a:t>
            </a:r>
          </a:p>
          <a:p>
            <a:endParaRPr lang="en-US" sz="2400" dirty="0"/>
          </a:p>
          <a:p>
            <a:r>
              <a:rPr lang="en-US" sz="2400" dirty="0" smtClean="0"/>
              <a:t>Call to order at 2pm</a:t>
            </a:r>
          </a:p>
          <a:p>
            <a:r>
              <a:rPr lang="en-US" sz="2400" dirty="0" smtClean="0"/>
              <a:t>Approve/correct November meeting minutes</a:t>
            </a:r>
          </a:p>
          <a:p>
            <a:endParaRPr lang="en-US" sz="2400" dirty="0"/>
          </a:p>
          <a:p>
            <a:endParaRPr lang="en-US" sz="2400" dirty="0" smtClean="0"/>
          </a:p>
        </p:txBody>
      </p:sp>
      <p:sp>
        <p:nvSpPr>
          <p:cNvPr id="2" name="Title 1"/>
          <p:cNvSpPr>
            <a:spLocks noGrp="1"/>
          </p:cNvSpPr>
          <p:nvPr>
            <p:ph type="ctrTitle"/>
          </p:nvPr>
        </p:nvSpPr>
        <p:spPr/>
        <p:txBody>
          <a:bodyPr/>
          <a:lstStyle/>
          <a:p>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208083"/>
            <a:ext cx="3603171" cy="1940169"/>
          </a:xfrm>
          <a:prstGeom prst="rect">
            <a:avLst/>
          </a:prstGeom>
        </p:spPr>
      </p:pic>
    </p:spTree>
    <p:extLst>
      <p:ext uri="{BB962C8B-B14F-4D97-AF65-F5344CB8AC3E}">
        <p14:creationId xmlns:p14="http://schemas.microsoft.com/office/powerpoint/2010/main" val="441706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18E410E-88CD-4E94-9D0F-BD10201BFDA0}"/>
              </a:ext>
            </a:extLst>
          </p:cNvPr>
          <p:cNvSpPr>
            <a:spLocks noGrp="1"/>
          </p:cNvSpPr>
          <p:nvPr>
            <p:ph type="title"/>
          </p:nvPr>
        </p:nvSpPr>
        <p:spPr/>
        <p:txBody>
          <a:bodyPr/>
          <a:lstStyle/>
          <a:p>
            <a:r>
              <a:rPr lang="en-US" dirty="0"/>
              <a:t>Recognition Program Evaluation Areas</a:t>
            </a:r>
          </a:p>
        </p:txBody>
      </p:sp>
      <p:pic>
        <p:nvPicPr>
          <p:cNvPr id="1026" name="Picture 2" descr="Image result for osha safety">
            <a:extLst>
              <a:ext uri="{FF2B5EF4-FFF2-40B4-BE49-F238E27FC236}">
                <a16:creationId xmlns:a16="http://schemas.microsoft.com/office/drawing/2014/main" xmlns="" id="{1B5865BD-D09C-4C78-9132-88AD3635B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0829" y="2057401"/>
            <a:ext cx="3864794" cy="32551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357C9672-4659-4F99-A198-5BA54039E8D7}"/>
              </a:ext>
            </a:extLst>
          </p:cNvPr>
          <p:cNvSpPr txBox="1"/>
          <p:nvPr/>
        </p:nvSpPr>
        <p:spPr>
          <a:xfrm>
            <a:off x="629842" y="2133601"/>
            <a:ext cx="3942159" cy="4524315"/>
          </a:xfrm>
          <a:prstGeom prst="rect">
            <a:avLst/>
          </a:prstGeom>
          <a:noFill/>
        </p:spPr>
        <p:txBody>
          <a:bodyPr wrap="square" rtlCol="0">
            <a:spAutoFit/>
          </a:bodyPr>
          <a:lstStyle/>
          <a:p>
            <a:pPr marL="457200" indent="-457200">
              <a:buFont typeface="Wingdings" panose="05000000000000000000" pitchFamily="2" charset="2"/>
              <a:buChar char="ü"/>
            </a:pPr>
            <a:r>
              <a:rPr lang="en-US" sz="2400" dirty="0">
                <a:solidFill>
                  <a:prstClr val="black"/>
                </a:solidFill>
              </a:rPr>
              <a:t>Performance of current safety program in 2020</a:t>
            </a:r>
          </a:p>
          <a:p>
            <a:pPr marL="457200" indent="-457200">
              <a:buFont typeface="Wingdings" panose="05000000000000000000" pitchFamily="2" charset="2"/>
              <a:buChar char="ü"/>
            </a:pPr>
            <a:r>
              <a:rPr lang="en-US" sz="2400" dirty="0">
                <a:solidFill>
                  <a:prstClr val="black"/>
                </a:solidFill>
              </a:rPr>
              <a:t>Types of training &amp; exercise performed</a:t>
            </a:r>
          </a:p>
          <a:p>
            <a:pPr marL="457200" indent="-457200">
              <a:buFont typeface="Wingdings" panose="05000000000000000000" pitchFamily="2" charset="2"/>
              <a:buChar char="ü"/>
            </a:pPr>
            <a:r>
              <a:rPr lang="en-US" sz="2400" dirty="0">
                <a:solidFill>
                  <a:prstClr val="black"/>
                </a:solidFill>
              </a:rPr>
              <a:t>Participation of local public safety in exercises</a:t>
            </a:r>
          </a:p>
          <a:p>
            <a:pPr marL="457200" indent="-457200">
              <a:buFont typeface="Wingdings" panose="05000000000000000000" pitchFamily="2" charset="2"/>
              <a:buChar char="ü"/>
            </a:pPr>
            <a:r>
              <a:rPr lang="en-US" sz="2400" dirty="0">
                <a:solidFill>
                  <a:prstClr val="black"/>
                </a:solidFill>
              </a:rPr>
              <a:t>Regularity of Safety Audits</a:t>
            </a:r>
          </a:p>
          <a:p>
            <a:pPr marL="457200" indent="-457200">
              <a:buFont typeface="Wingdings" panose="05000000000000000000" pitchFamily="2" charset="2"/>
              <a:buChar char="ü"/>
            </a:pPr>
            <a:r>
              <a:rPr lang="en-US" sz="2400" dirty="0">
                <a:solidFill>
                  <a:prstClr val="black"/>
                </a:solidFill>
              </a:rPr>
              <a:t>Span and scope of policies</a:t>
            </a:r>
          </a:p>
          <a:p>
            <a:pPr marL="457200" indent="-457200">
              <a:buFont typeface="Wingdings" panose="05000000000000000000" pitchFamily="2" charset="2"/>
              <a:buChar char="ü"/>
            </a:pPr>
            <a:r>
              <a:rPr lang="en-US" sz="2400" dirty="0">
                <a:solidFill>
                  <a:prstClr val="black"/>
                </a:solidFill>
              </a:rPr>
              <a:t>Presence of safety committee</a:t>
            </a:r>
          </a:p>
          <a:p>
            <a:pPr marL="457200" indent="-457200">
              <a:buFont typeface="Wingdings" panose="05000000000000000000" pitchFamily="2" charset="2"/>
              <a:buChar char="ü"/>
            </a:pPr>
            <a:r>
              <a:rPr lang="en-US" sz="2400" dirty="0">
                <a:solidFill>
                  <a:prstClr val="black"/>
                </a:solidFill>
              </a:rPr>
              <a:t>Accessibility of Safety Data Sheets</a:t>
            </a:r>
          </a:p>
        </p:txBody>
      </p:sp>
    </p:spTree>
    <p:extLst>
      <p:ext uri="{BB962C8B-B14F-4D97-AF65-F5344CB8AC3E}">
        <p14:creationId xmlns:p14="http://schemas.microsoft.com/office/powerpoint/2010/main" val="286015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18E410E-88CD-4E94-9D0F-BD10201BFDA0}"/>
              </a:ext>
            </a:extLst>
          </p:cNvPr>
          <p:cNvSpPr>
            <a:spLocks noGrp="1"/>
          </p:cNvSpPr>
          <p:nvPr>
            <p:ph type="title"/>
          </p:nvPr>
        </p:nvSpPr>
        <p:spPr>
          <a:xfrm>
            <a:off x="595653" y="228600"/>
            <a:ext cx="2949178" cy="1295400"/>
          </a:xfrm>
        </p:spPr>
        <p:txBody>
          <a:bodyPr>
            <a:normAutofit fontScale="90000"/>
          </a:bodyPr>
          <a:lstStyle/>
          <a:p>
            <a:r>
              <a:rPr lang="en-US" dirty="0"/>
              <a:t>Recognition Program Progress &amp; Timeline</a:t>
            </a:r>
          </a:p>
        </p:txBody>
      </p:sp>
      <p:pic>
        <p:nvPicPr>
          <p:cNvPr id="1026" name="Picture 2" descr="Image result for osha safety">
            <a:extLst>
              <a:ext uri="{FF2B5EF4-FFF2-40B4-BE49-F238E27FC236}">
                <a16:creationId xmlns:a16="http://schemas.microsoft.com/office/drawing/2014/main" xmlns="" id="{1B5865BD-D09C-4C78-9132-88AD3635B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0829" y="2057401"/>
            <a:ext cx="3864794" cy="32551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357C9672-4659-4F99-A198-5BA54039E8D7}"/>
              </a:ext>
            </a:extLst>
          </p:cNvPr>
          <p:cNvSpPr txBox="1"/>
          <p:nvPr/>
        </p:nvSpPr>
        <p:spPr>
          <a:xfrm>
            <a:off x="304800" y="1447800"/>
            <a:ext cx="4027884" cy="5262979"/>
          </a:xfrm>
          <a:prstGeom prst="rect">
            <a:avLst/>
          </a:prstGeom>
          <a:noFill/>
        </p:spPr>
        <p:txBody>
          <a:bodyPr wrap="square" rtlCol="0">
            <a:spAutoFit/>
          </a:bodyPr>
          <a:lstStyle/>
          <a:p>
            <a:pPr marL="457200" indent="-457200">
              <a:buFont typeface="Wingdings" panose="05000000000000000000" pitchFamily="2" charset="2"/>
              <a:buChar char="Ø"/>
            </a:pPr>
            <a:r>
              <a:rPr lang="en-US" sz="2400" dirty="0">
                <a:solidFill>
                  <a:prstClr val="black"/>
                </a:solidFill>
              </a:rPr>
              <a:t>Applications have been received from 4 Tier-II reporting businesses</a:t>
            </a:r>
          </a:p>
          <a:p>
            <a:pPr marL="457200" indent="-457200">
              <a:buFont typeface="Wingdings" panose="05000000000000000000" pitchFamily="2" charset="2"/>
              <a:buChar char="Ø"/>
            </a:pPr>
            <a:endParaRPr lang="en-US" sz="2400" dirty="0">
              <a:solidFill>
                <a:prstClr val="black"/>
              </a:solidFill>
            </a:endParaRPr>
          </a:p>
          <a:p>
            <a:pPr marL="457200" indent="-457200">
              <a:buFont typeface="Wingdings" panose="05000000000000000000" pitchFamily="2" charset="2"/>
              <a:buChar char="Ø"/>
            </a:pPr>
            <a:r>
              <a:rPr lang="en-US" sz="2400" dirty="0">
                <a:solidFill>
                  <a:prstClr val="black"/>
                </a:solidFill>
              </a:rPr>
              <a:t>Program coordinators are eliciting more responses from area businesses (and welcome LEPC help!)</a:t>
            </a:r>
          </a:p>
          <a:p>
            <a:pPr marL="457200" indent="-457200">
              <a:buFont typeface="Wingdings" panose="05000000000000000000" pitchFamily="2" charset="2"/>
              <a:buChar char="Ø"/>
            </a:pPr>
            <a:endParaRPr lang="en-US" sz="2400" dirty="0">
              <a:solidFill>
                <a:prstClr val="black"/>
              </a:solidFill>
            </a:endParaRPr>
          </a:p>
          <a:p>
            <a:pPr marL="457200" indent="-457200">
              <a:buFont typeface="Wingdings" panose="05000000000000000000" pitchFamily="2" charset="2"/>
              <a:buChar char="Ø"/>
            </a:pPr>
            <a:r>
              <a:rPr lang="en-US" sz="2400" dirty="0">
                <a:solidFill>
                  <a:prstClr val="black"/>
                </a:solidFill>
              </a:rPr>
              <a:t>The program will close applications in late summer to allow for awardees to be selected by the Q4 LEPC meeting</a:t>
            </a:r>
          </a:p>
        </p:txBody>
      </p:sp>
    </p:spTree>
    <p:extLst>
      <p:ext uri="{BB962C8B-B14F-4D97-AF65-F5344CB8AC3E}">
        <p14:creationId xmlns:p14="http://schemas.microsoft.com/office/powerpoint/2010/main" val="2296510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sz="quarter" idx="1"/>
          </p:nvPr>
        </p:nvSpPr>
        <p:spPr/>
        <p:txBody>
          <a:bodyPr/>
          <a:lstStyle/>
          <a:p>
            <a:r>
              <a:rPr lang="en-US" dirty="0" smtClean="0"/>
              <a:t>HMEP GRANT </a:t>
            </a:r>
            <a:r>
              <a:rPr lang="en-US" dirty="0" smtClean="0"/>
              <a:t>2021</a:t>
            </a:r>
          </a:p>
          <a:p>
            <a:pPr lvl="1"/>
            <a:r>
              <a:rPr lang="en-US" dirty="0" smtClean="0"/>
              <a:t>$100,000 requested</a:t>
            </a:r>
          </a:p>
          <a:p>
            <a:pPr lvl="1"/>
            <a:r>
              <a:rPr lang="en-US" dirty="0" smtClean="0"/>
              <a:t>Training classes requested</a:t>
            </a:r>
            <a:endParaRPr lang="en-US" dirty="0" smtClean="0"/>
          </a:p>
          <a:p>
            <a:r>
              <a:rPr lang="en-US" dirty="0" smtClean="0"/>
              <a:t>Full Scale Exercise </a:t>
            </a:r>
            <a:r>
              <a:rPr lang="en-US" dirty="0" smtClean="0"/>
              <a:t>2021</a:t>
            </a:r>
          </a:p>
          <a:p>
            <a:pPr lvl="1"/>
            <a:r>
              <a:rPr lang="en-US" dirty="0" smtClean="0"/>
              <a:t>Stressing the full spectrum of participants</a:t>
            </a:r>
          </a:p>
          <a:p>
            <a:pPr lvl="1"/>
            <a:r>
              <a:rPr lang="en-US" dirty="0" smtClean="0"/>
              <a:t>Gaining insights to communication failures and problems with Pandemic</a:t>
            </a:r>
            <a:endParaRPr lang="en-US" dirty="0" smtClean="0"/>
          </a:p>
          <a:p>
            <a:r>
              <a:rPr lang="en-US" dirty="0" smtClean="0"/>
              <a:t>Tier II </a:t>
            </a:r>
            <a:r>
              <a:rPr lang="en-US" dirty="0" smtClean="0"/>
              <a:t>Education</a:t>
            </a:r>
          </a:p>
          <a:p>
            <a:pPr lvl="1"/>
            <a:r>
              <a:rPr lang="en-US" dirty="0" smtClean="0"/>
              <a:t>Shelter in Place</a:t>
            </a:r>
          </a:p>
          <a:p>
            <a:pPr lvl="1"/>
            <a:r>
              <a:rPr lang="en-US" dirty="0" smtClean="0"/>
              <a:t>Article in Splurge Magazine </a:t>
            </a:r>
          </a:p>
          <a:p>
            <a:pPr marL="274320" lvl="1" indent="0">
              <a:buNone/>
            </a:pPr>
            <a:endParaRPr lang="en-US" dirty="0" smtClean="0"/>
          </a:p>
          <a:p>
            <a:endParaRPr lang="en-US" dirty="0"/>
          </a:p>
        </p:txBody>
      </p:sp>
    </p:spTree>
    <p:extLst>
      <p:ext uri="{BB962C8B-B14F-4D97-AF65-F5344CB8AC3E}">
        <p14:creationId xmlns:p14="http://schemas.microsoft.com/office/powerpoint/2010/main" val="382826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quarter" idx="1"/>
          </p:nvPr>
        </p:nvSpPr>
        <p:spPr/>
        <p:txBody>
          <a:bodyPr/>
          <a:lstStyle/>
          <a:p>
            <a:r>
              <a:rPr lang="en-US" dirty="0" smtClean="0"/>
              <a:t>Chance Hayes</a:t>
            </a:r>
          </a:p>
          <a:p>
            <a:r>
              <a:rPr lang="en-US" dirty="0" smtClean="0"/>
              <a:t>NOAA</a:t>
            </a:r>
          </a:p>
          <a:p>
            <a:r>
              <a:rPr lang="en-US" dirty="0"/>
              <a:t>https://www.weather.gov/ict/</a:t>
            </a:r>
            <a:endParaRPr lang="en-US" dirty="0" smtClean="0"/>
          </a:p>
          <a:p>
            <a:pPr marL="0" indent="0">
              <a:buNone/>
            </a:pPr>
            <a:endParaRPr lang="en-US"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443037"/>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383541"/>
            <a:ext cx="2352675"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4278766"/>
            <a:ext cx="2238375"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4136" y="3962400"/>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23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Table Discussion</a:t>
            </a:r>
            <a:endParaRPr lang="en-US" dirty="0"/>
          </a:p>
        </p:txBody>
      </p:sp>
      <p:sp>
        <p:nvSpPr>
          <p:cNvPr id="3" name="Content Placeholder 2"/>
          <p:cNvSpPr>
            <a:spLocks noGrp="1"/>
          </p:cNvSpPr>
          <p:nvPr>
            <p:ph sz="quarter" idx="1"/>
          </p:nvPr>
        </p:nvSpPr>
        <p:spPr/>
        <p:txBody>
          <a:bodyPr/>
          <a:lstStyle/>
          <a:p>
            <a:r>
              <a:rPr lang="en-US" dirty="0" smtClean="0"/>
              <a:t>Any community educational needs?</a:t>
            </a:r>
          </a:p>
          <a:p>
            <a:r>
              <a:rPr lang="en-US" dirty="0" smtClean="0"/>
              <a:t>Any business relations that we need to reach out to?</a:t>
            </a:r>
          </a:p>
          <a:p>
            <a:r>
              <a:rPr lang="en-US" dirty="0" smtClean="0"/>
              <a:t>Do you have questions about your Emergency Plans?</a:t>
            </a:r>
          </a:p>
          <a:p>
            <a:r>
              <a:rPr lang="en-US" dirty="0" smtClean="0"/>
              <a:t>Do you have questions about Tier II reporting?</a:t>
            </a:r>
          </a:p>
          <a:p>
            <a:r>
              <a:rPr lang="en-US" dirty="0" smtClean="0"/>
              <a:t>?</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581400"/>
            <a:ext cx="37338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14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Minutes from November 2020</a:t>
            </a:r>
            <a:endParaRPr lang="en-US" dirty="0"/>
          </a:p>
        </p:txBody>
      </p:sp>
      <p:sp>
        <p:nvSpPr>
          <p:cNvPr id="4" name="Text Placeholder 3"/>
          <p:cNvSpPr>
            <a:spLocks noGrp="1"/>
          </p:cNvSpPr>
          <p:nvPr>
            <p:ph type="body" idx="4294967295"/>
          </p:nvPr>
        </p:nvSpPr>
        <p:spPr>
          <a:xfrm>
            <a:off x="304800" y="1524000"/>
            <a:ext cx="4040188" cy="733425"/>
          </a:xfrm>
        </p:spPr>
        <p:txBody>
          <a:bodyPr/>
          <a:lstStyle/>
          <a:p>
            <a:r>
              <a:rPr lang="en-US" dirty="0" smtClean="0"/>
              <a:t>Review of Minutes</a:t>
            </a:r>
            <a:endParaRPr lang="en-US" dirty="0"/>
          </a:p>
        </p:txBody>
      </p:sp>
      <p:sp>
        <p:nvSpPr>
          <p:cNvPr id="6" name="Text Placeholder 5"/>
          <p:cNvSpPr>
            <a:spLocks noGrp="1"/>
          </p:cNvSpPr>
          <p:nvPr>
            <p:ph type="body" sz="half" idx="4294967295"/>
          </p:nvPr>
        </p:nvSpPr>
        <p:spPr>
          <a:xfrm>
            <a:off x="4800600" y="1524000"/>
            <a:ext cx="4041775" cy="731838"/>
          </a:xfrm>
        </p:spPr>
        <p:txBody>
          <a:bodyPr/>
          <a:lstStyle/>
          <a:p>
            <a:r>
              <a:rPr lang="en-US" dirty="0" smtClean="0"/>
              <a:t>Changes to </a:t>
            </a:r>
            <a:r>
              <a:rPr lang="en-US" dirty="0" smtClean="0"/>
              <a:t>Make</a:t>
            </a:r>
            <a:endParaRPr lang="en-US" dirty="0"/>
          </a:p>
        </p:txBody>
      </p:sp>
    </p:spTree>
    <p:extLst>
      <p:ext uri="{BB962C8B-B14F-4D97-AF65-F5344CB8AC3E}">
        <p14:creationId xmlns:p14="http://schemas.microsoft.com/office/powerpoint/2010/main" val="167337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85335809"/>
              </p:ext>
            </p:extLst>
          </p:nvPr>
        </p:nvGraphicFramePr>
        <p:xfrm>
          <a:off x="301625" y="1527175"/>
          <a:ext cx="8504238" cy="5091505"/>
        </p:xfrm>
        <a:graphic>
          <a:graphicData uri="http://schemas.openxmlformats.org/drawingml/2006/table">
            <a:tbl>
              <a:tblPr firstRow="1" bandRow="1">
                <a:tableStyleId>{5C22544A-7EE6-4342-B048-85BDC9FD1C3A}</a:tableStyleId>
              </a:tblPr>
              <a:tblGrid>
                <a:gridCol w="2834746"/>
                <a:gridCol w="2834746"/>
                <a:gridCol w="2834746"/>
              </a:tblGrid>
              <a:tr h="338774">
                <a:tc>
                  <a:txBody>
                    <a:bodyPr/>
                    <a:lstStyle/>
                    <a:p>
                      <a:r>
                        <a:rPr lang="en-US" dirty="0" smtClean="0"/>
                        <a:t>Agenda Item</a:t>
                      </a:r>
                      <a:endParaRPr lang="en-US" dirty="0"/>
                    </a:p>
                  </a:txBody>
                  <a:tcPr/>
                </a:tc>
                <a:tc>
                  <a:txBody>
                    <a:bodyPr/>
                    <a:lstStyle/>
                    <a:p>
                      <a:r>
                        <a:rPr lang="en-US" dirty="0" smtClean="0"/>
                        <a:t>Presenter</a:t>
                      </a:r>
                      <a:endParaRPr lang="en-US" dirty="0"/>
                    </a:p>
                  </a:txBody>
                  <a:tcPr/>
                </a:tc>
                <a:tc>
                  <a:txBody>
                    <a:bodyPr/>
                    <a:lstStyle/>
                    <a:p>
                      <a:r>
                        <a:rPr lang="en-US" dirty="0" smtClean="0"/>
                        <a:t>Role</a:t>
                      </a:r>
                      <a:endParaRPr lang="en-US" dirty="0"/>
                    </a:p>
                  </a:txBody>
                  <a:tcPr/>
                </a:tc>
              </a:tr>
              <a:tr h="471529">
                <a:tc>
                  <a:txBody>
                    <a:bodyPr/>
                    <a:lstStyle/>
                    <a:p>
                      <a:r>
                        <a:rPr lang="en-US" sz="1400" smtClean="0"/>
                        <a:t>OLD BUSINESS</a:t>
                      </a:r>
                      <a:endParaRPr lang="en-US" sz="1400" dirty="0"/>
                    </a:p>
                  </a:txBody>
                  <a:tcPr/>
                </a:tc>
                <a:tc>
                  <a:txBody>
                    <a:bodyPr/>
                    <a:lstStyle/>
                    <a:p>
                      <a:endParaRPr lang="en-US" sz="1400" dirty="0"/>
                    </a:p>
                  </a:txBody>
                  <a:tcPr/>
                </a:tc>
                <a:tc>
                  <a:txBody>
                    <a:bodyPr/>
                    <a:lstStyle/>
                    <a:p>
                      <a:endParaRPr lang="en-US" sz="1400" dirty="0"/>
                    </a:p>
                  </a:txBody>
                  <a:tcPr/>
                </a:tc>
              </a:tr>
              <a:tr h="479929">
                <a:tc>
                  <a:txBody>
                    <a:bodyPr/>
                    <a:lstStyle/>
                    <a:p>
                      <a:r>
                        <a:rPr lang="en-US" sz="1400" dirty="0" smtClean="0"/>
                        <a:t>2020</a:t>
                      </a:r>
                      <a:r>
                        <a:rPr lang="en-US" sz="1400" baseline="0" dirty="0" smtClean="0"/>
                        <a:t> HMEP Grant Update</a:t>
                      </a:r>
                      <a:endParaRPr lang="en-US" sz="1400" dirty="0"/>
                    </a:p>
                  </a:txBody>
                  <a:tcPr/>
                </a:tc>
                <a:tc>
                  <a:txBody>
                    <a:bodyPr/>
                    <a:lstStyle/>
                    <a:p>
                      <a:r>
                        <a:rPr lang="en-US" sz="1400" dirty="0" smtClean="0"/>
                        <a:t>Ann Houk</a:t>
                      </a:r>
                    </a:p>
                    <a:p>
                      <a:r>
                        <a:rPr lang="en-US" sz="1400" dirty="0" err="1" smtClean="0"/>
                        <a:t>Haither</a:t>
                      </a:r>
                      <a:r>
                        <a:rPr lang="en-US" sz="1400" dirty="0" smtClean="0"/>
                        <a:t> Zaragoza</a:t>
                      </a:r>
                      <a:endParaRPr lang="en-US" sz="1400" dirty="0"/>
                    </a:p>
                  </a:txBody>
                  <a:tcPr/>
                </a:tc>
                <a:tc>
                  <a:txBody>
                    <a:bodyPr/>
                    <a:lstStyle/>
                    <a:p>
                      <a:r>
                        <a:rPr lang="en-US" sz="1400" dirty="0" smtClean="0"/>
                        <a:t>LEPC Chair</a:t>
                      </a:r>
                    </a:p>
                    <a:p>
                      <a:r>
                        <a:rPr lang="en-US" sz="1400" dirty="0" smtClean="0"/>
                        <a:t>SCEM</a:t>
                      </a:r>
                      <a:endParaRPr lang="en-US" sz="1400" dirty="0"/>
                    </a:p>
                  </a:txBody>
                  <a:tcPr/>
                </a:tc>
              </a:tr>
              <a:tr h="337467">
                <a:tc>
                  <a:txBody>
                    <a:bodyPr/>
                    <a:lstStyle/>
                    <a:p>
                      <a:r>
                        <a:rPr lang="en-US" sz="1400" dirty="0" smtClean="0"/>
                        <a:t>PEAC Software</a:t>
                      </a:r>
                      <a:endParaRPr lang="en-US" sz="1400" dirty="0"/>
                    </a:p>
                  </a:txBody>
                  <a:tcPr/>
                </a:tc>
                <a:tc>
                  <a:txBody>
                    <a:bodyPr/>
                    <a:lstStyle/>
                    <a:p>
                      <a:r>
                        <a:rPr lang="en-US" sz="1400" dirty="0" err="1" smtClean="0"/>
                        <a:t>Haither</a:t>
                      </a:r>
                      <a:r>
                        <a:rPr lang="en-US" sz="1400" baseline="0" dirty="0" smtClean="0"/>
                        <a:t> Zaragoza</a:t>
                      </a:r>
                      <a:endParaRPr lang="en-US" sz="1400" dirty="0"/>
                    </a:p>
                  </a:txBody>
                  <a:tcPr/>
                </a:tc>
                <a:tc>
                  <a:txBody>
                    <a:bodyPr/>
                    <a:lstStyle/>
                    <a:p>
                      <a:r>
                        <a:rPr lang="en-US" sz="1400" dirty="0" smtClean="0"/>
                        <a:t>SCEM</a:t>
                      </a:r>
                      <a:endParaRPr lang="en-US" sz="1400" dirty="0"/>
                    </a:p>
                  </a:txBody>
                  <a:tcPr/>
                </a:tc>
              </a:tr>
              <a:tr h="337467">
                <a:tc>
                  <a:txBody>
                    <a:bodyPr/>
                    <a:lstStyle/>
                    <a:p>
                      <a:r>
                        <a:rPr lang="en-US" sz="1400" dirty="0" smtClean="0"/>
                        <a:t>LEOP</a:t>
                      </a:r>
                      <a:r>
                        <a:rPr lang="en-US" sz="1400" baseline="0" dirty="0" smtClean="0"/>
                        <a:t> Review</a:t>
                      </a:r>
                      <a:endParaRPr lang="en-US" sz="1400" dirty="0"/>
                    </a:p>
                  </a:txBody>
                  <a:tcPr/>
                </a:tc>
                <a:tc>
                  <a:txBody>
                    <a:bodyPr/>
                    <a:lstStyle/>
                    <a:p>
                      <a:r>
                        <a:rPr lang="en-US" sz="1400" dirty="0" err="1" smtClean="0"/>
                        <a:t>Haither</a:t>
                      </a:r>
                      <a:r>
                        <a:rPr lang="en-US" sz="1400" baseline="0" dirty="0" smtClean="0"/>
                        <a:t> Zaragoza</a:t>
                      </a:r>
                      <a:endParaRPr lang="en-US" sz="1400" dirty="0"/>
                    </a:p>
                  </a:txBody>
                  <a:tcPr/>
                </a:tc>
                <a:tc>
                  <a:txBody>
                    <a:bodyPr/>
                    <a:lstStyle/>
                    <a:p>
                      <a:r>
                        <a:rPr lang="en-US" sz="1400" dirty="0" smtClean="0"/>
                        <a:t>SCEM</a:t>
                      </a:r>
                      <a:endParaRPr lang="en-US" sz="1400" dirty="0"/>
                    </a:p>
                  </a:txBody>
                  <a:tcPr/>
                </a:tc>
              </a:tr>
              <a:tr h="479929">
                <a:tc>
                  <a:txBody>
                    <a:bodyPr/>
                    <a:lstStyle/>
                    <a:p>
                      <a:r>
                        <a:rPr lang="en-US" sz="1400" dirty="0" smtClean="0"/>
                        <a:t>Hazardous Recognition Program</a:t>
                      </a:r>
                      <a:endParaRPr lang="en-US" sz="1400" dirty="0"/>
                    </a:p>
                  </a:txBody>
                  <a:tcPr/>
                </a:tc>
                <a:tc>
                  <a:txBody>
                    <a:bodyPr/>
                    <a:lstStyle/>
                    <a:p>
                      <a:r>
                        <a:rPr lang="en-US" sz="1400" dirty="0" smtClean="0"/>
                        <a:t>Tom </a:t>
                      </a:r>
                      <a:r>
                        <a:rPr lang="en-US" sz="1400" dirty="0" err="1" smtClean="0"/>
                        <a:t>Bedard</a:t>
                      </a:r>
                      <a:endParaRPr lang="en-US" sz="1400" dirty="0" smtClean="0"/>
                    </a:p>
                    <a:p>
                      <a:r>
                        <a:rPr lang="en-US" sz="1400" dirty="0" smtClean="0"/>
                        <a:t>Daniel </a:t>
                      </a:r>
                      <a:r>
                        <a:rPr lang="en-US" sz="1400" dirty="0" err="1" smtClean="0"/>
                        <a:t>Fenn</a:t>
                      </a:r>
                      <a:endParaRPr lang="en-US" sz="1400" dirty="0"/>
                    </a:p>
                  </a:txBody>
                  <a:tcPr/>
                </a:tc>
                <a:tc>
                  <a:txBody>
                    <a:bodyPr/>
                    <a:lstStyle/>
                    <a:p>
                      <a:r>
                        <a:rPr lang="en-US" sz="1400" dirty="0" err="1" smtClean="0"/>
                        <a:t>Accuweather</a:t>
                      </a:r>
                      <a:endParaRPr lang="en-US" sz="1400" dirty="0" smtClean="0"/>
                    </a:p>
                    <a:p>
                      <a:r>
                        <a:rPr lang="en-US" sz="1400" dirty="0" smtClean="0"/>
                        <a:t>3</a:t>
                      </a:r>
                      <a:endParaRPr lang="en-US" sz="1400" dirty="0"/>
                    </a:p>
                  </a:txBody>
                  <a:tcPr/>
                </a:tc>
              </a:tr>
              <a:tr h="479929">
                <a:tc>
                  <a:txBody>
                    <a:bodyPr/>
                    <a:lstStyle/>
                    <a:p>
                      <a:r>
                        <a:rPr lang="en-US" sz="1400" dirty="0" smtClean="0"/>
                        <a:t>Open position for LEPC Secretary/Chair</a:t>
                      </a:r>
                      <a:endParaRPr lang="en-US" sz="1400" dirty="0"/>
                    </a:p>
                  </a:txBody>
                  <a:tcPr/>
                </a:tc>
                <a:tc>
                  <a:txBody>
                    <a:bodyPr/>
                    <a:lstStyle/>
                    <a:p>
                      <a:r>
                        <a:rPr lang="en-US" sz="1400" dirty="0" smtClean="0"/>
                        <a:t>Ann Houk</a:t>
                      </a:r>
                      <a:endParaRPr lang="en-US" sz="1400" dirty="0"/>
                    </a:p>
                  </a:txBody>
                  <a:tcPr/>
                </a:tc>
                <a:tc>
                  <a:txBody>
                    <a:bodyPr/>
                    <a:lstStyle/>
                    <a:p>
                      <a:r>
                        <a:rPr lang="en-US" sz="1400" dirty="0" smtClean="0"/>
                        <a:t>LEPC Chair</a:t>
                      </a:r>
                      <a:endParaRPr lang="en-US" sz="1400" dirty="0"/>
                    </a:p>
                  </a:txBody>
                  <a:tcPr/>
                </a:tc>
              </a:tr>
              <a:tr h="337467">
                <a:tc>
                  <a:txBody>
                    <a:bodyPr/>
                    <a:lstStyle/>
                    <a:p>
                      <a:r>
                        <a:rPr lang="en-US" sz="1400" dirty="0" smtClean="0"/>
                        <a:t>Bylaws/</a:t>
                      </a:r>
                      <a:r>
                        <a:rPr lang="en-US" sz="1400" dirty="0" err="1" smtClean="0"/>
                        <a:t>Memberlist</a:t>
                      </a:r>
                      <a:endParaRPr lang="en-US" sz="1400" dirty="0"/>
                    </a:p>
                  </a:txBody>
                  <a:tcPr/>
                </a:tc>
                <a:tc>
                  <a:txBody>
                    <a:bodyPr/>
                    <a:lstStyle/>
                    <a:p>
                      <a:r>
                        <a:rPr lang="en-US" sz="1400" dirty="0" smtClean="0"/>
                        <a:t>Ann Houk</a:t>
                      </a:r>
                      <a:endParaRPr lang="en-US" sz="1400" dirty="0"/>
                    </a:p>
                  </a:txBody>
                  <a:tcPr/>
                </a:tc>
                <a:tc>
                  <a:txBody>
                    <a:bodyPr/>
                    <a:lstStyle/>
                    <a:p>
                      <a:r>
                        <a:rPr lang="en-US" sz="1400" dirty="0" smtClean="0"/>
                        <a:t>LEPC Chair</a:t>
                      </a:r>
                      <a:endParaRPr lang="en-US" sz="1400" dirty="0"/>
                    </a:p>
                  </a:txBody>
                  <a:tcPr/>
                </a:tc>
              </a:tr>
              <a:tr h="337467">
                <a:tc>
                  <a:txBody>
                    <a:bodyPr/>
                    <a:lstStyle/>
                    <a:p>
                      <a:r>
                        <a:rPr lang="en-US" sz="1400" dirty="0" smtClean="0"/>
                        <a:t>NEW BUSINESS</a:t>
                      </a:r>
                      <a:endParaRPr lang="en-US" sz="1400" dirty="0"/>
                    </a:p>
                  </a:txBody>
                  <a:tcPr/>
                </a:tc>
                <a:tc>
                  <a:txBody>
                    <a:bodyPr/>
                    <a:lstStyle/>
                    <a:p>
                      <a:endParaRPr lang="en-US" sz="1400" dirty="0"/>
                    </a:p>
                  </a:txBody>
                  <a:tcPr/>
                </a:tc>
                <a:tc>
                  <a:txBody>
                    <a:bodyPr/>
                    <a:lstStyle/>
                    <a:p>
                      <a:endParaRPr lang="en-US" sz="1400" dirty="0"/>
                    </a:p>
                  </a:txBody>
                  <a:tcPr/>
                </a:tc>
              </a:tr>
              <a:tr h="337467">
                <a:tc>
                  <a:txBody>
                    <a:bodyPr/>
                    <a:lstStyle/>
                    <a:p>
                      <a:r>
                        <a:rPr lang="en-US" sz="1400" dirty="0" smtClean="0"/>
                        <a:t>HMEP</a:t>
                      </a:r>
                      <a:r>
                        <a:rPr lang="en-US" sz="1400" baseline="0" dirty="0" smtClean="0"/>
                        <a:t> Grant 2021</a:t>
                      </a:r>
                      <a:endParaRPr lang="en-US" sz="1400" dirty="0"/>
                    </a:p>
                  </a:txBody>
                  <a:tcPr/>
                </a:tc>
                <a:tc>
                  <a:txBody>
                    <a:bodyPr/>
                    <a:lstStyle/>
                    <a:p>
                      <a:r>
                        <a:rPr lang="en-US" sz="1400" dirty="0" err="1" smtClean="0"/>
                        <a:t>Haither</a:t>
                      </a:r>
                      <a:r>
                        <a:rPr lang="en-US" sz="1400" dirty="0" smtClean="0"/>
                        <a:t> Zaragoza</a:t>
                      </a:r>
                      <a:endParaRPr lang="en-US" sz="1400" dirty="0"/>
                    </a:p>
                  </a:txBody>
                  <a:tcPr/>
                </a:tc>
                <a:tc>
                  <a:txBody>
                    <a:bodyPr/>
                    <a:lstStyle/>
                    <a:p>
                      <a:r>
                        <a:rPr lang="en-US" sz="1400" dirty="0" smtClean="0"/>
                        <a:t>SCEM</a:t>
                      </a:r>
                      <a:endParaRPr lang="en-US" sz="1400" dirty="0"/>
                    </a:p>
                  </a:txBody>
                  <a:tcPr/>
                </a:tc>
              </a:tr>
              <a:tr h="337467">
                <a:tc>
                  <a:txBody>
                    <a:bodyPr/>
                    <a:lstStyle/>
                    <a:p>
                      <a:r>
                        <a:rPr lang="en-US" sz="1400" dirty="0" smtClean="0"/>
                        <a:t>Full Scale Exercise</a:t>
                      </a:r>
                      <a:endParaRPr lang="en-US" sz="1400" dirty="0"/>
                    </a:p>
                  </a:txBody>
                  <a:tcPr/>
                </a:tc>
                <a:tc>
                  <a:txBody>
                    <a:bodyPr/>
                    <a:lstStyle/>
                    <a:p>
                      <a:r>
                        <a:rPr lang="en-US" sz="1400" dirty="0" smtClean="0"/>
                        <a:t>Ann Houk</a:t>
                      </a:r>
                      <a:endParaRPr lang="en-US" sz="1400" dirty="0"/>
                    </a:p>
                  </a:txBody>
                  <a:tcPr/>
                </a:tc>
                <a:tc>
                  <a:txBody>
                    <a:bodyPr/>
                    <a:lstStyle/>
                    <a:p>
                      <a:r>
                        <a:rPr lang="en-US" sz="1400" dirty="0" smtClean="0"/>
                        <a:t>LEPC Chair</a:t>
                      </a:r>
                      <a:endParaRPr lang="en-US" sz="1400" dirty="0"/>
                    </a:p>
                  </a:txBody>
                  <a:tcPr/>
                </a:tc>
              </a:tr>
              <a:tr h="337467">
                <a:tc>
                  <a:txBody>
                    <a:bodyPr/>
                    <a:lstStyle/>
                    <a:p>
                      <a:r>
                        <a:rPr lang="en-US" sz="1400" dirty="0" smtClean="0"/>
                        <a:t>Tier II Education</a:t>
                      </a:r>
                      <a:endParaRPr lang="en-US" sz="1400" dirty="0"/>
                    </a:p>
                  </a:txBody>
                  <a:tcPr/>
                </a:tc>
                <a:tc>
                  <a:txBody>
                    <a:bodyPr/>
                    <a:lstStyle/>
                    <a:p>
                      <a:r>
                        <a:rPr lang="en-US" sz="1400" dirty="0" smtClean="0"/>
                        <a:t>Ann Houk</a:t>
                      </a:r>
                      <a:endParaRPr lang="en-US" sz="1400" dirty="0"/>
                    </a:p>
                  </a:txBody>
                  <a:tcPr/>
                </a:tc>
                <a:tc>
                  <a:txBody>
                    <a:bodyPr/>
                    <a:lstStyle/>
                    <a:p>
                      <a:r>
                        <a:rPr lang="en-US" sz="1400" dirty="0" smtClean="0"/>
                        <a:t>LEPC Chair</a:t>
                      </a:r>
                      <a:endParaRPr lang="en-US" sz="1400" dirty="0"/>
                    </a:p>
                  </a:txBody>
                  <a:tcPr/>
                </a:tc>
              </a:tr>
              <a:tr h="337467">
                <a:tc>
                  <a:txBody>
                    <a:bodyPr/>
                    <a:lstStyle/>
                    <a:p>
                      <a:r>
                        <a:rPr lang="en-US" sz="1400" dirty="0" smtClean="0"/>
                        <a:t>Education</a:t>
                      </a:r>
                      <a:endParaRPr lang="en-US" sz="1400" dirty="0"/>
                    </a:p>
                  </a:txBody>
                  <a:tcPr/>
                </a:tc>
                <a:tc>
                  <a:txBody>
                    <a:bodyPr/>
                    <a:lstStyle/>
                    <a:p>
                      <a:r>
                        <a:rPr lang="en-US" sz="1400" dirty="0" smtClean="0"/>
                        <a:t>Chance Hayes</a:t>
                      </a:r>
                      <a:endParaRPr lang="en-US" sz="1400" dirty="0"/>
                    </a:p>
                  </a:txBody>
                  <a:tcPr/>
                </a:tc>
                <a:tc>
                  <a:txBody>
                    <a:bodyPr/>
                    <a:lstStyle/>
                    <a:p>
                      <a:r>
                        <a:rPr lang="en-US" sz="1400" dirty="0" smtClean="0"/>
                        <a:t>NOAA</a:t>
                      </a:r>
                      <a:endParaRPr lang="en-US" sz="1400" dirty="0"/>
                    </a:p>
                  </a:txBody>
                  <a:tcPr/>
                </a:tc>
              </a:tr>
            </a:tbl>
          </a:graphicData>
        </a:graphic>
      </p:graphicFrame>
    </p:spTree>
    <p:extLst>
      <p:ext uri="{BB962C8B-B14F-4D97-AF65-F5344CB8AC3E}">
        <p14:creationId xmlns:p14="http://schemas.microsoft.com/office/powerpoint/2010/main" val="1506994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sz="quarter" idx="1"/>
          </p:nvPr>
        </p:nvSpPr>
        <p:spPr/>
        <p:txBody>
          <a:bodyPr>
            <a:normAutofit/>
          </a:bodyPr>
          <a:lstStyle/>
          <a:p>
            <a:r>
              <a:rPr lang="en-US" dirty="0" smtClean="0"/>
              <a:t>2020 HMEP Grant Update</a:t>
            </a:r>
          </a:p>
          <a:p>
            <a:pPr lvl="1"/>
            <a:r>
              <a:rPr lang="en-US" dirty="0" smtClean="0"/>
              <a:t>Supplemental</a:t>
            </a:r>
          </a:p>
          <a:p>
            <a:pPr lvl="1"/>
            <a:r>
              <a:rPr lang="en-US" dirty="0" smtClean="0"/>
              <a:t>PPE</a:t>
            </a:r>
          </a:p>
          <a:p>
            <a:pPr lvl="1"/>
            <a:r>
              <a:rPr lang="en-US" dirty="0" smtClean="0"/>
              <a:t>Logistics</a:t>
            </a:r>
          </a:p>
          <a:p>
            <a:pPr lvl="1"/>
            <a:r>
              <a:rPr lang="en-US" dirty="0" smtClean="0"/>
              <a:t>Functional Exercise Outcomes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810000"/>
            <a:ext cx="3840878"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9270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 </a:t>
            </a:r>
            <a:r>
              <a:rPr lang="en-US" dirty="0" smtClean="0"/>
              <a:t>SOFTWARE-ARISTATEK</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Sherry Crowe</a:t>
            </a:r>
          </a:p>
          <a:p>
            <a:r>
              <a:rPr lang="en-US" dirty="0" smtClean="0">
                <a:hlinkClick r:id="rId2"/>
              </a:rPr>
              <a:t>WWW.ARISTATEK.COM</a:t>
            </a:r>
            <a:endParaRPr lang="en-US" dirty="0" smtClean="0"/>
          </a:p>
          <a:p>
            <a:r>
              <a:rPr lang="en-US" dirty="0">
                <a:solidFill>
                  <a:srgbClr val="000000"/>
                </a:solidFill>
                <a:latin typeface="Arial"/>
              </a:rPr>
              <a:t>PEAC-WMD Software provides vital Hazmat and CBRNE information, enabling Hazmat Responders to make informed decisions at the incident. The PEAC Software includes integrated mapping, GPS connectivity, over 100,000 chemical names, synonyms &amp; trade names, multiple modeling tools, and much more! The PEAC Software has been designed as the complete decision support solution for Hazmat Professionals, for use at the scene, when seconds and lives count.</a:t>
            </a:r>
            <a:r>
              <a:rPr lang="en-US" dirty="0"/>
              <a:t/>
            </a:r>
            <a:br>
              <a:rPr lang="en-US" dirty="0"/>
            </a:br>
            <a:r>
              <a:rPr lang="en-US" dirty="0"/>
              <a:t/>
            </a:r>
            <a:br>
              <a:rPr lang="en-US" dirty="0"/>
            </a:br>
            <a:r>
              <a:rPr lang="en-US" dirty="0">
                <a:solidFill>
                  <a:srgbClr val="000000"/>
                </a:solidFill>
                <a:latin typeface="Arial"/>
              </a:rPr>
              <a:t>The patented PEAC Software is the only application that includes an easy to use toxic or flammable vapor cloud dispersion model integrated with a broad and comprehensive database of toxic industrial chemicals, chemical warfare &amp; biological agents, explosives, and radioactive isotopes. Utilizing the many modeling tools provided, the PEAC System quickly calculates standoff distances and exclusion zones, at the incident and using the actual weather and topography conditions present. All modeling tools allow the Hazmat Responder to deal with the actual Hazmat substances, present container configurations, and the nature of the actual leak or release present.</a:t>
            </a:r>
            <a:endParaRPr lang="en-US" dirty="0" smtClean="0"/>
          </a:p>
          <a:p>
            <a:pPr marL="0" indent="0">
              <a:buNone/>
            </a:pPr>
            <a:endParaRPr lang="en-US" dirty="0"/>
          </a:p>
        </p:txBody>
      </p:sp>
    </p:spTree>
    <p:extLst>
      <p:ext uri="{BB962C8B-B14F-4D97-AF65-F5344CB8AC3E}">
        <p14:creationId xmlns:p14="http://schemas.microsoft.com/office/powerpoint/2010/main" val="168262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LEOP REVIEW</a:t>
            </a:r>
            <a:endParaRPr lang="en-US" dirty="0"/>
          </a:p>
        </p:txBody>
      </p:sp>
      <p:sp>
        <p:nvSpPr>
          <p:cNvPr id="3" name="Content Placeholder 2"/>
          <p:cNvSpPr>
            <a:spLocks noGrp="1"/>
          </p:cNvSpPr>
          <p:nvPr>
            <p:ph sz="quarter" idx="1"/>
          </p:nvPr>
        </p:nvSpPr>
        <p:spPr/>
        <p:txBody>
          <a:bodyPr/>
          <a:lstStyle/>
          <a:p>
            <a:r>
              <a:rPr lang="en-US" dirty="0"/>
              <a:t>In our country's system of emergency management, local government must act first to attend to the public’s emergency needs. Depending on the nature and size of the emergency, State and Federal assistance may be provided to the local jurisdiction. The local EOP focuses on the measures that are essential for protecting the public. These include warning, emergency public information, evacuation, and shelter.</a:t>
            </a:r>
            <a:endParaRPr lang="en-US" dirty="0"/>
          </a:p>
        </p:txBody>
      </p:sp>
    </p:spTree>
    <p:extLst>
      <p:ext uri="{BB962C8B-B14F-4D97-AF65-F5344CB8AC3E}">
        <p14:creationId xmlns:p14="http://schemas.microsoft.com/office/powerpoint/2010/main" val="428851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RECOGNITION PROGRAM</a:t>
            </a:r>
            <a:endParaRPr lang="en-US" dirty="0"/>
          </a:p>
        </p:txBody>
      </p:sp>
      <p:sp>
        <p:nvSpPr>
          <p:cNvPr id="3" name="Content Placeholder 2"/>
          <p:cNvSpPr>
            <a:spLocks noGrp="1"/>
          </p:cNvSpPr>
          <p:nvPr>
            <p:ph sz="quarter" idx="1"/>
          </p:nvPr>
        </p:nvSpPr>
        <p:spPr/>
        <p:txBody>
          <a:bodyPr/>
          <a:lstStyle/>
          <a:p>
            <a:r>
              <a:rPr lang="en-US" dirty="0" smtClean="0"/>
              <a:t>SPLURGE Magazine and WBJ will recognize chosen business in end of year publication.</a:t>
            </a:r>
          </a:p>
          <a:p>
            <a:r>
              <a:rPr lang="en-US" dirty="0" smtClean="0"/>
              <a:t>CERTIFICATE/AWARD to be presented in November 2021 </a:t>
            </a:r>
          </a:p>
          <a:p>
            <a:r>
              <a:rPr lang="en-US" dirty="0" smtClean="0"/>
              <a:t>195 EMAILS SENT TO TIER II BUSINESSES </a:t>
            </a:r>
          </a:p>
          <a:p>
            <a:pPr lvl="1"/>
            <a:r>
              <a:rPr lang="en-US" dirty="0" smtClean="0"/>
              <a:t>Poor response with first email—4 respondents</a:t>
            </a:r>
          </a:p>
          <a:p>
            <a:pPr lvl="1"/>
            <a:endParaRPr lang="en-US" dirty="0" smtClean="0"/>
          </a:p>
          <a:p>
            <a:endParaRPr lang="en-US" dirty="0"/>
          </a:p>
        </p:txBody>
      </p:sp>
    </p:spTree>
    <p:extLst>
      <p:ext uri="{BB962C8B-B14F-4D97-AF65-F5344CB8AC3E}">
        <p14:creationId xmlns:p14="http://schemas.microsoft.com/office/powerpoint/2010/main" val="103185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18E410E-88CD-4E94-9D0F-BD10201BFDA0}"/>
              </a:ext>
            </a:extLst>
          </p:cNvPr>
          <p:cNvSpPr>
            <a:spLocks noGrp="1"/>
          </p:cNvSpPr>
          <p:nvPr>
            <p:ph type="title"/>
          </p:nvPr>
        </p:nvSpPr>
        <p:spPr/>
        <p:txBody>
          <a:bodyPr/>
          <a:lstStyle/>
          <a:p>
            <a:r>
              <a:rPr lang="en-US" dirty="0"/>
              <a:t>Exceptional Safety Program Recognition</a:t>
            </a:r>
          </a:p>
        </p:txBody>
      </p:sp>
      <p:pic>
        <p:nvPicPr>
          <p:cNvPr id="1026" name="Picture 2" descr="Image result for osha safety">
            <a:extLst>
              <a:ext uri="{FF2B5EF4-FFF2-40B4-BE49-F238E27FC236}">
                <a16:creationId xmlns:a16="http://schemas.microsoft.com/office/drawing/2014/main" xmlns="" id="{1B5865BD-D09C-4C78-9132-88AD3635B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0829" y="2057401"/>
            <a:ext cx="3864794" cy="32551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357C9672-4659-4F99-A198-5BA54039E8D7}"/>
              </a:ext>
            </a:extLst>
          </p:cNvPr>
          <p:cNvSpPr txBox="1"/>
          <p:nvPr/>
        </p:nvSpPr>
        <p:spPr>
          <a:xfrm>
            <a:off x="629842" y="2133601"/>
            <a:ext cx="4520803"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prstClr val="black"/>
                </a:solidFill>
              </a:rPr>
              <a:t>New LEPC Program lead by Ann and coordinated by Daniel Fenn (C3 Safety &amp; Compliance) and Tom Bedard (AccuWeather)</a:t>
            </a:r>
          </a:p>
          <a:p>
            <a:endParaRPr lang="en-US" sz="2400" dirty="0">
              <a:solidFill>
                <a:prstClr val="black"/>
              </a:solidFill>
            </a:endParaRPr>
          </a:p>
          <a:p>
            <a:pPr marL="285750" indent="-285750">
              <a:buFont typeface="Arial" panose="020B0604020202020204" pitchFamily="34" charset="0"/>
              <a:buChar char="•"/>
            </a:pPr>
            <a:r>
              <a:rPr lang="en-US" sz="2400" dirty="0">
                <a:solidFill>
                  <a:prstClr val="black"/>
                </a:solidFill>
              </a:rPr>
              <a:t>Goal: Recognize local businesses that have exceptional employee safety and public safety collaboration programs</a:t>
            </a:r>
          </a:p>
          <a:p>
            <a:pPr marL="285750" indent="-285750">
              <a:buFont typeface="Arial" panose="020B0604020202020204" pitchFamily="34" charset="0"/>
              <a:buChar char="•"/>
            </a:pPr>
            <a:endParaRPr lang="en-US" sz="2400" dirty="0">
              <a:solidFill>
                <a:prstClr val="black"/>
              </a:solidFill>
            </a:endParaRPr>
          </a:p>
          <a:p>
            <a:pPr marL="285750" indent="-285750">
              <a:buFont typeface="Arial" panose="020B0604020202020204" pitchFamily="34" charset="0"/>
              <a:buChar char="•"/>
            </a:pPr>
            <a:r>
              <a:rPr lang="en-US" sz="2400" dirty="0">
                <a:solidFill>
                  <a:prstClr val="black"/>
                </a:solidFill>
              </a:rPr>
              <a:t>Scope: All Tier-II reporting businesses in Sedgwick County</a:t>
            </a:r>
          </a:p>
        </p:txBody>
      </p:sp>
    </p:spTree>
    <p:extLst>
      <p:ext uri="{BB962C8B-B14F-4D97-AF65-F5344CB8AC3E}">
        <p14:creationId xmlns:p14="http://schemas.microsoft.com/office/powerpoint/2010/main" val="396104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18E410E-88CD-4E94-9D0F-BD10201BFDA0}"/>
              </a:ext>
            </a:extLst>
          </p:cNvPr>
          <p:cNvSpPr>
            <a:spLocks noGrp="1"/>
          </p:cNvSpPr>
          <p:nvPr>
            <p:ph type="title"/>
          </p:nvPr>
        </p:nvSpPr>
        <p:spPr>
          <a:xfrm>
            <a:off x="629841" y="457200"/>
            <a:ext cx="2949178" cy="533400"/>
          </a:xfrm>
        </p:spPr>
        <p:txBody>
          <a:bodyPr>
            <a:normAutofit fontScale="90000"/>
          </a:bodyPr>
          <a:lstStyle/>
          <a:p>
            <a:r>
              <a:rPr lang="en-US" dirty="0"/>
              <a:t>Recognition Program Process</a:t>
            </a:r>
          </a:p>
        </p:txBody>
      </p:sp>
      <p:pic>
        <p:nvPicPr>
          <p:cNvPr id="1026" name="Picture 2" descr="Image result for osha safety">
            <a:extLst>
              <a:ext uri="{FF2B5EF4-FFF2-40B4-BE49-F238E27FC236}">
                <a16:creationId xmlns:a16="http://schemas.microsoft.com/office/drawing/2014/main" xmlns="" id="{1B5865BD-D09C-4C78-9132-88AD3635B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0829" y="2057401"/>
            <a:ext cx="3864794" cy="32551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357C9672-4659-4F99-A198-5BA54039E8D7}"/>
              </a:ext>
            </a:extLst>
          </p:cNvPr>
          <p:cNvSpPr txBox="1"/>
          <p:nvPr/>
        </p:nvSpPr>
        <p:spPr>
          <a:xfrm>
            <a:off x="304800" y="1066800"/>
            <a:ext cx="4463628" cy="5632311"/>
          </a:xfrm>
          <a:prstGeom prst="rect">
            <a:avLst/>
          </a:prstGeom>
          <a:noFill/>
        </p:spPr>
        <p:txBody>
          <a:bodyPr wrap="square" rtlCol="0">
            <a:spAutoFit/>
          </a:bodyPr>
          <a:lstStyle/>
          <a:p>
            <a:pPr marL="457200" indent="-457200">
              <a:buFont typeface="+mj-lt"/>
              <a:buAutoNum type="arabicPeriod"/>
            </a:pPr>
            <a:r>
              <a:rPr lang="en-US" sz="2400" dirty="0">
                <a:solidFill>
                  <a:prstClr val="black"/>
                </a:solidFill>
              </a:rPr>
              <a:t>Businesses apply to the program through completing a quick survey related to their safety program</a:t>
            </a:r>
          </a:p>
          <a:p>
            <a:pPr marL="457200" indent="-457200">
              <a:buFont typeface="+mj-lt"/>
              <a:buAutoNum type="arabicPeriod"/>
            </a:pPr>
            <a:endParaRPr lang="en-US" sz="2400" dirty="0">
              <a:solidFill>
                <a:prstClr val="black"/>
              </a:solidFill>
            </a:endParaRPr>
          </a:p>
          <a:p>
            <a:pPr marL="457200" indent="-457200">
              <a:buFont typeface="+mj-lt"/>
              <a:buAutoNum type="arabicPeriod"/>
            </a:pPr>
            <a:r>
              <a:rPr lang="en-US" sz="2400" dirty="0">
                <a:solidFill>
                  <a:prstClr val="black"/>
                </a:solidFill>
              </a:rPr>
              <a:t>Submissions will be reviewed by Daniel and Tom, who will select businesses to pursue for recognition</a:t>
            </a:r>
          </a:p>
          <a:p>
            <a:pPr marL="457200" indent="-457200">
              <a:buFont typeface="+mj-lt"/>
              <a:buAutoNum type="arabicPeriod"/>
            </a:pPr>
            <a:endParaRPr lang="en-US" sz="2400" dirty="0">
              <a:solidFill>
                <a:prstClr val="black"/>
              </a:solidFill>
            </a:endParaRPr>
          </a:p>
          <a:p>
            <a:pPr marL="457200" indent="-457200">
              <a:buFont typeface="+mj-lt"/>
              <a:buAutoNum type="arabicPeriod"/>
            </a:pPr>
            <a:r>
              <a:rPr lang="en-US" sz="2400" dirty="0">
                <a:solidFill>
                  <a:prstClr val="black"/>
                </a:solidFill>
              </a:rPr>
              <a:t>The business identified as having the best safety programs will be featured in “Splurge” magazine and the Wichita Business Journal</a:t>
            </a:r>
          </a:p>
        </p:txBody>
      </p:sp>
    </p:spTree>
    <p:extLst>
      <p:ext uri="{BB962C8B-B14F-4D97-AF65-F5344CB8AC3E}">
        <p14:creationId xmlns:p14="http://schemas.microsoft.com/office/powerpoint/2010/main" val="18630015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77701</TotalTime>
  <Words>595</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Civic</vt:lpstr>
      <vt:lpstr>Office Theme</vt:lpstr>
      <vt:lpstr> </vt:lpstr>
      <vt:lpstr>Review of Minutes from November 2020</vt:lpstr>
      <vt:lpstr>Agenda</vt:lpstr>
      <vt:lpstr>Old Business</vt:lpstr>
      <vt:lpstr>PEAC SOFTWARE-ARISTATEK</vt:lpstr>
      <vt:lpstr>LEOP REVIEW</vt:lpstr>
      <vt:lpstr>BUSINESS RECOGNITION PROGRAM</vt:lpstr>
      <vt:lpstr>Exceptional Safety Program Recognition</vt:lpstr>
      <vt:lpstr>Recognition Program Process</vt:lpstr>
      <vt:lpstr>Recognition Program Evaluation Areas</vt:lpstr>
      <vt:lpstr>Recognition Program Progress &amp; Timeline</vt:lpstr>
      <vt:lpstr>New Business</vt:lpstr>
      <vt:lpstr>Presentation</vt:lpstr>
      <vt:lpstr>Round Table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Ann Houk</dc:creator>
  <cp:lastModifiedBy>Ann Houk</cp:lastModifiedBy>
  <cp:revision>41</cp:revision>
  <dcterms:created xsi:type="dcterms:W3CDTF">2020-05-13T17:05:03Z</dcterms:created>
  <dcterms:modified xsi:type="dcterms:W3CDTF">2021-02-15T18:33:16Z</dcterms:modified>
</cp:coreProperties>
</file>