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72" r:id="rId2"/>
    <p:sldId id="397" r:id="rId3"/>
    <p:sldId id="430" r:id="rId4"/>
    <p:sldId id="376" r:id="rId5"/>
    <p:sldId id="406" r:id="rId6"/>
    <p:sldId id="410" r:id="rId7"/>
    <p:sldId id="408" r:id="rId8"/>
    <p:sldId id="415" r:id="rId9"/>
    <p:sldId id="428" r:id="rId10"/>
    <p:sldId id="429" r:id="rId11"/>
    <p:sldId id="422" r:id="rId12"/>
    <p:sldId id="427" r:id="rId13"/>
    <p:sldId id="424" r:id="rId14"/>
    <p:sldId id="425" r:id="rId15"/>
    <p:sldId id="426" r:id="rId16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klaus" initials="n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B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5" autoAdjust="0"/>
    <p:restoredTop sz="85020" autoAdjust="0"/>
  </p:normalViewPr>
  <p:slideViewPr>
    <p:cSldViewPr>
      <p:cViewPr varScale="1">
        <p:scale>
          <a:sx n="71" d="100"/>
          <a:sy n="71" d="100"/>
        </p:scale>
        <p:origin x="638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669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68" y="8772669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F9C7AE-EB6A-49E8-B6CA-6206B7C7B5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74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764EA9D5-BFF0-4E8C-A6CC-1684D328AF69}" type="datetimeFigureOut">
              <a:rPr lang="en-US" smtClean="0"/>
              <a:pPr/>
              <a:t>9/7/2022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F13EAEEC-6AB7-49AD-B9A6-22327B0C39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5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EAEEC-6AB7-49AD-B9A6-22327B0C39A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95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Relationship</a:t>
            </a:r>
            <a:r>
              <a:rPr lang="en-US" baseline="0" dirty="0"/>
              <a:t> stressors most common in younger suicides</a:t>
            </a:r>
          </a:p>
          <a:p>
            <a:r>
              <a:rPr lang="en-US" baseline="0" dirty="0"/>
              <a:t>Physical health stressors most common in older suicides</a:t>
            </a:r>
          </a:p>
          <a:p>
            <a:endParaRPr lang="en-US" baseline="0" dirty="0"/>
          </a:p>
          <a:p>
            <a:r>
              <a:rPr lang="en-US" dirty="0"/>
              <a:t>2021: Same patterns as seen in previous years</a:t>
            </a: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baseline="0" dirty="0">
                <a:solidFill>
                  <a:schemeClr val="tx1"/>
                </a:solidFill>
              </a:rPr>
              <a:t>Only 2% of deaths mentioned COVID-19 specifically (1 job loss, 1 recent death of family member)</a:t>
            </a: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baseline="0" dirty="0">
                <a:solidFill>
                  <a:schemeClr val="tx1"/>
                </a:solidFill>
              </a:rPr>
              <a:t>19% of deaths were veterans-this is higher than in all previous years since we began collecting this data except 2017 (23%). Usually it’s around 11-12%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EAEEC-6AB7-49AD-B9A6-22327B0C39A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76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Zero Suicide grants were received and carried out in 2021. We received three different mini-grants (two under the coalition and one under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StopSuicideICT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which was a little under $15k total. With those funds, we were able to train 28 in QPR, educate 5 firearm businesses/gun ranges about suicide prevention and lethal means, provide those businesses with 50 flyers and brochures, train 16 in CALM, 12 in AMSR, and 14 in CAMS, educate 9 health/behavioral health organizations about Zero Suicide, with 4 of those 9 engaging in implementation of the Zero Suicide framework in their agencies.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EAEEC-6AB7-49AD-B9A6-22327B0C39A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6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new dialing code to connect to the National Suicide &amp; Crisis Lifeline started on July 16, 2022. (316) 660-7500 will also remain active.</a:t>
            </a:r>
          </a:p>
          <a:p>
            <a:r>
              <a:rPr lang="en-US" dirty="0"/>
              <a:t>A direct connection to compassionate, accessible &amp; highly trained support for anyone experiencing mental health related distress</a:t>
            </a:r>
          </a:p>
          <a:p>
            <a:r>
              <a:rPr lang="en-US" dirty="0"/>
              <a:t>The crisis could include thoughts of suicide, mental health or substance use crisis, or any other kind of emotional distress</a:t>
            </a:r>
          </a:p>
          <a:p>
            <a:r>
              <a:rPr lang="en-US" dirty="0"/>
              <a:t>This change is meant to increase access to support for people experiencing mental health distress with one, easy to remember, phone number to call for needed support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EAEEC-6AB7-49AD-B9A6-22327B0C39A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98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Zero Reasons Why coming to 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3EAEEC-6AB7-49AD-B9A6-22327B0C39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48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EAEEC-6AB7-49AD-B9A6-22327B0C39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56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Decrease from previous year, 92 cases (17.91 per 100,000) in 2021 compared to 105 in 2020</a:t>
            </a:r>
            <a:r>
              <a:rPr lang="en-US" baseline="0" dirty="0"/>
              <a:t> (20.44 per 100,000)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3EAEEC-6AB7-49AD-B9A6-22327B0C39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113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EAEEC-6AB7-49AD-B9A6-22327B0C39A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13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2021, we saw decreases in suicide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rates for all age groups except the &gt;64 years. The largest decreases were seen in the 24-34 year olds and the 55-64 year olds.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EAEEC-6AB7-49AD-B9A6-22327B0C39A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41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 to previous years, males made up the majority of suicide deaths in Sedgwick County 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86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%. Females constituted only 14% of suicide deaths. (Usually closer to 75/25).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However, female suicide death rates increased slightly from 2020 (3.9 per 100,000) to 2021 (5.0), while male death rates decreased (37.4 in 2020 to 31.1 in 2021).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EAEEC-6AB7-49AD-B9A6-22327B0C39A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66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Firearms continue to the most common method of suicide at 63% of cases, followed by hanging/asphyxiation at 27%, then by other methods at 7% of cases. All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methods of death decreased from the previous year except for other methods.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EAEEC-6AB7-49AD-B9A6-22327B0C39A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78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EAEEC-6AB7-49AD-B9A6-22327B0C39A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0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patterns as seen in previous years</a:t>
            </a:r>
          </a:p>
          <a:p>
            <a:r>
              <a:rPr lang="en-US" dirty="0"/>
              <a:t>Relationship</a:t>
            </a:r>
            <a:r>
              <a:rPr lang="en-US" baseline="0" dirty="0"/>
              <a:t> stressors most common in younger suicides</a:t>
            </a:r>
          </a:p>
          <a:p>
            <a:r>
              <a:rPr lang="en-US" baseline="0" dirty="0"/>
              <a:t>Physical health stressors most common in older suicides</a:t>
            </a:r>
            <a:endParaRPr lang="en-US" dirty="0">
              <a:solidFill>
                <a:schemeClr val="tx1"/>
              </a:solidFill>
            </a:endParaRP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baseline="0" dirty="0">
                <a:solidFill>
                  <a:schemeClr val="tx1"/>
                </a:solidFill>
              </a:rPr>
              <a:t>Only 2% of deaths mentioned COVID-19 specifically (1 job loss, 1 recent death of family member)</a:t>
            </a: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baseline="0" dirty="0">
                <a:solidFill>
                  <a:schemeClr val="tx1"/>
                </a:solidFill>
              </a:rPr>
              <a:t>19% of deaths were veterans-this is higher than in all previous years since we began collecting this data except 2017 (23%). Usually it’s around 11-12%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EAEEC-6AB7-49AD-B9A6-22327B0C39A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5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371600"/>
            <a:ext cx="7315200" cy="762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133600"/>
            <a:ext cx="7315200" cy="45720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3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940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37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098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457200"/>
            <a:ext cx="762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This is a test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95400"/>
            <a:ext cx="762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4" r:id="rId2"/>
    <p:sldLayoutId id="2147483665" r:id="rId3"/>
    <p:sldLayoutId id="2147483666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Palatino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Palatino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Palatino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Palatino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aisy.Urbina-Ceja@sedgwick.gov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nsignup.com/Race/KS/Wichita/Suspenders4Hope5kand1Mile" TargetMode="External"/><Relationship Id="rId5" Type="http://schemas.openxmlformats.org/officeDocument/2006/relationships/hyperlink" Target="https://www.eventbrite.com/e/338210676237" TargetMode="External"/><Relationship Id="rId4" Type="http://schemas.openxmlformats.org/officeDocument/2006/relationships/hyperlink" Target="https://ichoosetotalk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868" y="990600"/>
            <a:ext cx="7620000" cy="1231900"/>
          </a:xfrm>
        </p:spPr>
        <p:txBody>
          <a:bodyPr/>
          <a:lstStyle/>
          <a:p>
            <a:r>
              <a:rPr lang="en-US" dirty="0"/>
              <a:t>2021 Annual Report</a:t>
            </a:r>
            <a:br>
              <a:rPr lang="en-US" dirty="0"/>
            </a:br>
            <a:r>
              <a:rPr lang="en-US" dirty="0"/>
              <a:t>Sedgwick County Suicide Prevention Coalition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B4E697B-03F0-4AB0-9DCA-7C85A5183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8" y="2492828"/>
            <a:ext cx="7810502" cy="2231571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060877" y="4805468"/>
            <a:ext cx="76200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Palatino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Palatino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Palatino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Palatino" pitchFamily="18" charset="0"/>
              </a:defRPr>
            </a:lvl9pPr>
          </a:lstStyle>
          <a:p>
            <a:endParaRPr lang="en-US" kern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761" y="6009061"/>
            <a:ext cx="2047875" cy="6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31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Stressors by Age: 2017-2021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6096000"/>
            <a:ext cx="2047875" cy="65461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6800" y="1905000"/>
            <a:ext cx="787360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4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6517-8810-4ECF-A7DE-2CABE1E8B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Suicide Prevention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DC8F5-8127-4C39-B97B-D60ED668C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95400"/>
            <a:ext cx="7620000" cy="4724400"/>
          </a:xfrm>
        </p:spPr>
        <p:txBody>
          <a:bodyPr/>
          <a:lstStyle/>
          <a:p>
            <a:r>
              <a:rPr lang="en-US" sz="2000" dirty="0"/>
              <a:t>Mental Health First Aid</a:t>
            </a:r>
          </a:p>
          <a:p>
            <a:pPr lvl="1"/>
            <a:r>
              <a:rPr lang="en-US" sz="1600" dirty="0"/>
              <a:t>86 people trained in MHFA in 2021</a:t>
            </a:r>
          </a:p>
          <a:p>
            <a:pPr lvl="1"/>
            <a:r>
              <a:rPr lang="en-US" sz="1600" dirty="0"/>
              <a:t>316 trained so far in 2022, 11 more classes scheduled</a:t>
            </a:r>
          </a:p>
          <a:p>
            <a:pPr lvl="1"/>
            <a:r>
              <a:rPr lang="en-US" sz="1600" dirty="0"/>
              <a:t>Expanded partnerships with community businesses to offer trainings in 2022</a:t>
            </a:r>
          </a:p>
          <a:p>
            <a:r>
              <a:rPr lang="en-US" sz="2000" dirty="0"/>
              <a:t>3 Zero Suicide Mini-grants</a:t>
            </a:r>
          </a:p>
          <a:p>
            <a:pPr lvl="1"/>
            <a:r>
              <a:rPr lang="en-US" sz="1600" dirty="0"/>
              <a:t>Trained 28 in Question-Persuade-Refer (QPR)</a:t>
            </a:r>
          </a:p>
          <a:p>
            <a:pPr lvl="1"/>
            <a:r>
              <a:rPr lang="en-US" sz="1600" dirty="0"/>
              <a:t>Provided suicide prevention education and materials to 5 firearm businesses/ gun ranges</a:t>
            </a:r>
          </a:p>
          <a:p>
            <a:pPr lvl="1"/>
            <a:r>
              <a:rPr lang="en-US" sz="1600" dirty="0"/>
              <a:t>Trained 16 in Counseling on Access to Lethal Means (CALM)</a:t>
            </a:r>
          </a:p>
          <a:p>
            <a:pPr lvl="1"/>
            <a:r>
              <a:rPr lang="en-US" sz="1600" dirty="0"/>
              <a:t>Trained 12 in Assessing and Managing Suicide Risk (AMSR)</a:t>
            </a:r>
          </a:p>
          <a:p>
            <a:pPr lvl="1"/>
            <a:r>
              <a:rPr lang="en-US" sz="1600" dirty="0"/>
              <a:t>Trained 14 in Collaborative Assessment and Management of Suicidality (CAMS)</a:t>
            </a:r>
          </a:p>
          <a:p>
            <a:pPr lvl="1"/>
            <a:r>
              <a:rPr lang="en-US" sz="1600" dirty="0"/>
              <a:t>Provided education and technical support for 9 health/behavioral health organizations in the Zero Suicide framework of safer suicide care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7A03C1-3A6A-4915-B924-F95353D3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028" y="6019800"/>
            <a:ext cx="2427943" cy="580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D9E32A-5039-4A96-A447-EE18E2214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911553"/>
            <a:ext cx="1536326" cy="48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83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FD01-4311-44BB-83BB-776190A07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988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AE22-BB2B-4D14-8516-347ECEE60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81958-4473-4DB1-B0D1-44C04BCDE7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the 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7BEC9"/>
                </a:solidFill>
                <a:latin typeface="Calibri" panose="020F0502020204030204" pitchFamily="34" charset="0"/>
              </a:rPr>
              <a:t>TALK: 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</a:rPr>
              <a:t>No reason to live. Feeling trapped. Feeling like a burden to others. Unbearable pain. Talk of killing themselves. </a:t>
            </a:r>
          </a:p>
          <a:p>
            <a:r>
              <a:rPr lang="en-US" dirty="0">
                <a:solidFill>
                  <a:srgbClr val="562E89"/>
                </a:solidFill>
                <a:latin typeface="Calibri" panose="020F0502020204030204" pitchFamily="34" charset="0"/>
              </a:rPr>
              <a:t>BEHAVIOR: 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</a:rPr>
              <a:t>Increased alcohol/drug use. Isolation from family and friends. Sleeping too little/too much. Withdrawing from activities. Seeking access to pills/weapons or other means.</a:t>
            </a:r>
          </a:p>
          <a:p>
            <a:r>
              <a:rPr lang="en-US" dirty="0">
                <a:solidFill>
                  <a:srgbClr val="27BEC9"/>
                </a:solidFill>
                <a:latin typeface="Calibri" panose="020F0502020204030204" pitchFamily="34" charset="0"/>
              </a:rPr>
              <a:t>MOOD: 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</a:rPr>
              <a:t>Depression. Loss of interest. Rage. Irritability. Humiliation. Anxiety.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6019800"/>
            <a:ext cx="3153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24/7 Suicide Prevention Hotline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316-660-7500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61" y="6009061"/>
            <a:ext cx="2047875" cy="6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74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7BEC9"/>
                </a:solidFill>
                <a:latin typeface="Calibri" panose="020F0502020204030204" pitchFamily="34" charset="0"/>
              </a:rPr>
              <a:t>Take it seriously, 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</a:rPr>
              <a:t>if someone mentions suicide.</a:t>
            </a:r>
          </a:p>
          <a:p>
            <a:r>
              <a:rPr lang="en-US" dirty="0">
                <a:solidFill>
                  <a:srgbClr val="562E89"/>
                </a:solidFill>
                <a:latin typeface="Calibri" panose="020F0502020204030204" pitchFamily="34" charset="0"/>
              </a:rPr>
              <a:t>Talk openly 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</a:rPr>
              <a:t>and matter-of</a:t>
            </a:r>
            <a:r>
              <a:rPr lang="en-US" dirty="0">
                <a:latin typeface="Calibri" panose="020F0502020204030204" pitchFamily="34" charset="0"/>
              </a:rPr>
              <a:t>-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</a:rPr>
              <a:t>factly about suicide.</a:t>
            </a:r>
          </a:p>
          <a:p>
            <a:r>
              <a:rPr lang="en-US" dirty="0">
                <a:solidFill>
                  <a:srgbClr val="27BEC9"/>
                </a:solidFill>
                <a:latin typeface="Calibri" panose="020F0502020204030204" pitchFamily="34" charset="0"/>
              </a:rPr>
              <a:t>Be willing to listen. 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</a:rPr>
              <a:t>Allow expressions of feelings. Accept the feelings.</a:t>
            </a:r>
          </a:p>
          <a:p>
            <a:r>
              <a:rPr lang="en-US" dirty="0">
                <a:solidFill>
                  <a:srgbClr val="562E89"/>
                </a:solidFill>
                <a:latin typeface="Calibri" panose="020F0502020204030204" pitchFamily="34" charset="0"/>
              </a:rPr>
              <a:t>Offer hope 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</a:rPr>
              <a:t>that help is available.</a:t>
            </a:r>
          </a:p>
          <a:p>
            <a:r>
              <a:rPr lang="en-US" dirty="0">
                <a:solidFill>
                  <a:srgbClr val="27BEC9"/>
                </a:solidFill>
                <a:latin typeface="Calibri" panose="020F0502020204030204" pitchFamily="34" charset="0"/>
              </a:rPr>
              <a:t>Do not 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</a:rPr>
              <a:t>leave him or her alone.</a:t>
            </a:r>
          </a:p>
          <a:p>
            <a:r>
              <a:rPr lang="en-US" dirty="0">
                <a:solidFill>
                  <a:srgbClr val="562E89"/>
                </a:solidFill>
                <a:latin typeface="Calibri" panose="020F0502020204030204" pitchFamily="34" charset="0"/>
              </a:rPr>
              <a:t>Get help immediately!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6019800"/>
            <a:ext cx="3153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24/7 Suicide Prevention Hotline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316-660-7500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61" y="6009061"/>
            <a:ext cx="2047875" cy="6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53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Involved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19200"/>
            <a:ext cx="6248400" cy="4572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Community Health Improvement Plan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</a:rPr>
              <a:t>Contact Daisey Urbina-Ceja 			</a:t>
            </a:r>
            <a:r>
              <a:rPr lang="en-US" sz="1800" dirty="0">
                <a:latin typeface="Calibri" panose="020F0502020204030204" pitchFamily="34" charset="0"/>
                <a:hlinkClick r:id="rId3"/>
              </a:rPr>
              <a:t>Daisy.Urbina-Ceja@sedgwick.gov</a:t>
            </a:r>
            <a:endParaRPr lang="en-US" sz="1800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Mental Health First Aid classes for youth and adults 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</a:rPr>
              <a:t>Sept 23, Oct 7, Oct 28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</a:rPr>
              <a:t>Contact Danette Abernathy 660-7850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https://ichoosetotalk.org/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Party for Prevention Sept 8</a:t>
            </a:r>
          </a:p>
          <a:p>
            <a:pPr lvl="1"/>
            <a:r>
              <a:rPr lang="en-US" sz="1400" u="sng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https://www.eventbrite.com/e/338210676237</a:t>
            </a:r>
            <a:endParaRPr lang="en-US" sz="1400" u="sng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Suspenders4Hope Run/Walk October 1</a:t>
            </a:r>
          </a:p>
          <a:p>
            <a:pPr lvl="1"/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https://runsignup.com/Race/KS/Wichita/Suspenders4Hope5kand1Mile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71181" y="5892969"/>
            <a:ext cx="24112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1350" dirty="0">
                <a:solidFill>
                  <a:srgbClr val="000000"/>
                </a:solidFill>
                <a:latin typeface="Times New Roman"/>
                <a:cs typeface="Times New Roman"/>
              </a:rPr>
              <a:t>24/7 Suicide Prevention Hotline</a:t>
            </a:r>
          </a:p>
          <a:p>
            <a:pPr algn="ctr" defTabSz="685800"/>
            <a:r>
              <a:rPr lang="en-US" sz="1350" dirty="0">
                <a:solidFill>
                  <a:srgbClr val="000000"/>
                </a:solidFill>
                <a:latin typeface="Times New Roman"/>
                <a:cs typeface="Times New Roman"/>
              </a:rPr>
              <a:t>316-660-7500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5909841"/>
            <a:ext cx="1535906" cy="49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4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Sedgwick County Health Department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Kaylee Hervey</a:t>
            </a:r>
          </a:p>
          <a:p>
            <a:pPr lvl="1"/>
            <a:r>
              <a:rPr lang="en-US" dirty="0" err="1">
                <a:latin typeface="Calibri" panose="020F0502020204030204" pitchFamily="34" charset="0"/>
              </a:rPr>
              <a:t>Juli</a:t>
            </a:r>
            <a:r>
              <a:rPr lang="en-US" dirty="0">
                <a:latin typeface="Calibri" panose="020F0502020204030204" pitchFamily="34" charset="0"/>
              </a:rPr>
              <a:t> Vogt</a:t>
            </a:r>
          </a:p>
          <a:p>
            <a:r>
              <a:rPr lang="en-US" dirty="0">
                <a:latin typeface="Calibri" panose="020F0502020204030204" pitchFamily="34" charset="0"/>
              </a:rPr>
              <a:t>Sedgwick County Regional Forensic Science Center</a:t>
            </a:r>
          </a:p>
          <a:p>
            <a:r>
              <a:rPr lang="en-US" dirty="0">
                <a:latin typeface="Calibri" panose="020F0502020204030204" pitchFamily="34" charset="0"/>
              </a:rPr>
              <a:t>COMCARE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Michelle Calvert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Jennifer Wilson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Regina Hafner-Stout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6019800"/>
            <a:ext cx="3153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24/7 Suicide Prevention Hotline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316-660-7500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61" y="6009061"/>
            <a:ext cx="2047875" cy="6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62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Suicide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Calibri" panose="020F0502020204030204" pitchFamily="34" charset="0"/>
              </a:rPr>
              <a:t>92 suicide deaths in Sedgwick County.</a:t>
            </a:r>
          </a:p>
          <a:p>
            <a:pPr lvl="0"/>
            <a:r>
              <a:rPr lang="en-US" dirty="0">
                <a:latin typeface="Calibri" panose="020F0502020204030204" pitchFamily="34" charset="0"/>
              </a:rPr>
              <a:t>17.91 suicide deaths per 100,000 Sedgwick County residents.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6019800"/>
            <a:ext cx="3153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24/7 Suicide Prevention Hotline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316-660-7500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61" y="6009061"/>
            <a:ext cx="2047875" cy="6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10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 with State and National Rates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6019800"/>
            <a:ext cx="3153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24/7 Suicide Prevention Hotline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316-660-7500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61" y="6009061"/>
            <a:ext cx="2047875" cy="654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600200"/>
            <a:ext cx="7699915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9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Suicide Rates per 100,000 by 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6019800"/>
            <a:ext cx="3153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24/7 Suicide Prevention Hotline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316-660-7500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61" y="6009061"/>
            <a:ext cx="2047875" cy="654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456" y="1371600"/>
            <a:ext cx="7474344" cy="41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Suicide Rates per 100,000 by Gender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6019800"/>
            <a:ext cx="3153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24/7 Suicide Prevention Hotline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316-660-7500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61" y="6009061"/>
            <a:ext cx="2047875" cy="654612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18553" y="1481079"/>
            <a:ext cx="7468247" cy="410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72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Suicide Rates per 100,000 by Method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6019800"/>
            <a:ext cx="3153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24/7 Suicide Prevention Hotline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316-660-7500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61" y="6009061"/>
            <a:ext cx="2047875" cy="65461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18553" y="1371600"/>
            <a:ext cx="7468247" cy="410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67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and Suicide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 percent of deaths had known history of mental illness</a:t>
            </a:r>
          </a:p>
          <a:p>
            <a:pPr lvl="1"/>
            <a:r>
              <a:rPr lang="en-US" dirty="0"/>
              <a:t>Depression was the most commonly noted mental illness</a:t>
            </a:r>
          </a:p>
          <a:p>
            <a:pPr lvl="1"/>
            <a:r>
              <a:rPr lang="en-US" dirty="0"/>
              <a:t>Anxiety was the second most common</a:t>
            </a:r>
          </a:p>
          <a:p>
            <a:r>
              <a:rPr lang="en-US" dirty="0"/>
              <a:t>48 percent of deaths had known history of suicidal ideations</a:t>
            </a:r>
          </a:p>
          <a:p>
            <a:r>
              <a:rPr lang="en-US" dirty="0"/>
              <a:t>20 percent of deaths had known history of previous suicide attempts</a:t>
            </a:r>
          </a:p>
          <a:p>
            <a:r>
              <a:rPr lang="en-US" dirty="0"/>
              <a:t>36 percent of deaths had known history of medical illness</a:t>
            </a:r>
          </a:p>
          <a:p>
            <a:r>
              <a:rPr lang="en-US" dirty="0"/>
              <a:t>29 percent of deaths had known history of substance misuse</a:t>
            </a:r>
          </a:p>
          <a:p>
            <a:pPr lvl="1"/>
            <a:r>
              <a:rPr lang="en-US" dirty="0"/>
              <a:t>Alcohol misuse was the most commonly noted substance</a:t>
            </a:r>
          </a:p>
          <a:p>
            <a:pPr lvl="1"/>
            <a:r>
              <a:rPr lang="en-US" dirty="0"/>
              <a:t>Illicit drug use was the second most common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61" y="6009061"/>
            <a:ext cx="2047875" cy="6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75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Stressors by 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6096000"/>
            <a:ext cx="2047875" cy="65461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65199" y="1600200"/>
            <a:ext cx="808394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1197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10441</TotalTime>
  <Words>1097</Words>
  <Application>Microsoft Office PowerPoint</Application>
  <PresentationFormat>On-screen Show (4:3)</PresentationFormat>
  <Paragraphs>117</Paragraphs>
  <Slides>15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Palatino</vt:lpstr>
      <vt:lpstr>Times New Roman</vt:lpstr>
      <vt:lpstr>Wingdings</vt:lpstr>
      <vt:lpstr>Presentation</vt:lpstr>
      <vt:lpstr>2021 Annual Report Sedgwick County Suicide Prevention Coalition</vt:lpstr>
      <vt:lpstr>Thank You!</vt:lpstr>
      <vt:lpstr>2021 Suicide Rate</vt:lpstr>
      <vt:lpstr>Comparisons with State and National Rates</vt:lpstr>
      <vt:lpstr>Suicide Rates per 100,000 by Age</vt:lpstr>
      <vt:lpstr>Suicide Rates per 100,000 by Gender</vt:lpstr>
      <vt:lpstr>Suicide Rates per 100,000 by Method</vt:lpstr>
      <vt:lpstr>Mental Health and Suicide History</vt:lpstr>
      <vt:lpstr>Life Stressors by Age</vt:lpstr>
      <vt:lpstr>Life Stressors by Age: 2017-2021</vt:lpstr>
      <vt:lpstr>Local Suicide Prevention Efforts</vt:lpstr>
      <vt:lpstr>988</vt:lpstr>
      <vt:lpstr>Know the Signs</vt:lpstr>
      <vt:lpstr>What can you do?</vt:lpstr>
      <vt:lpstr>Get Involved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Mood Disorders</dc:title>
  <dc:creator>Nicole</dc:creator>
  <cp:lastModifiedBy>Calvert, Michelle C.</cp:lastModifiedBy>
  <cp:revision>340</cp:revision>
  <cp:lastPrinted>2020-09-04T14:34:59Z</cp:lastPrinted>
  <dcterms:created xsi:type="dcterms:W3CDTF">2011-09-13T03:14:16Z</dcterms:created>
  <dcterms:modified xsi:type="dcterms:W3CDTF">2022-09-07T13:17:09Z</dcterms:modified>
</cp:coreProperties>
</file>