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handoutMasterIdLst>
    <p:handoutMasterId r:id="rId30"/>
  </p:handoutMasterIdLst>
  <p:sldIdLst>
    <p:sldId id="644" r:id="rId5"/>
    <p:sldId id="659" r:id="rId6"/>
    <p:sldId id="660" r:id="rId7"/>
    <p:sldId id="661" r:id="rId8"/>
    <p:sldId id="676" r:id="rId9"/>
    <p:sldId id="662" r:id="rId10"/>
    <p:sldId id="663" r:id="rId11"/>
    <p:sldId id="664" r:id="rId12"/>
    <p:sldId id="665" r:id="rId13"/>
    <p:sldId id="666" r:id="rId14"/>
    <p:sldId id="667" r:id="rId15"/>
    <p:sldId id="668" r:id="rId16"/>
    <p:sldId id="669" r:id="rId17"/>
    <p:sldId id="670" r:id="rId18"/>
    <p:sldId id="671" r:id="rId19"/>
    <p:sldId id="684" r:id="rId20"/>
    <p:sldId id="672" r:id="rId21"/>
    <p:sldId id="673" r:id="rId22"/>
    <p:sldId id="675" r:id="rId23"/>
    <p:sldId id="679" r:id="rId24"/>
    <p:sldId id="680" r:id="rId25"/>
    <p:sldId id="681" r:id="rId26"/>
    <p:sldId id="682" r:id="rId27"/>
    <p:sldId id="674"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ntgomery [KDOC]" initials="MM["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9900"/>
    <a:srgbClr val="CC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4330" autoAdjust="0"/>
    <p:restoredTop sz="86420" autoAdjust="0"/>
  </p:normalViewPr>
  <p:slideViewPr>
    <p:cSldViewPr snapToGrid="0">
      <p:cViewPr varScale="1">
        <p:scale>
          <a:sx n="139" d="100"/>
          <a:sy n="139" d="100"/>
        </p:scale>
        <p:origin x="1208" y="80"/>
      </p:cViewPr>
      <p:guideLst>
        <p:guide orient="horz" pos="2208"/>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626"/>
    </p:cViewPr>
  </p:sorterViewPr>
  <p:notesViewPr>
    <p:cSldViewPr snapToGrid="0">
      <p:cViewPr varScale="1">
        <p:scale>
          <a:sx n="63" d="100"/>
          <a:sy n="63"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1440" tIns="45720" rIns="91440" bIns="45720" rtlCol="0"/>
          <a:lstStyle>
            <a:lvl1pPr algn="r">
              <a:defRPr sz="1200"/>
            </a:lvl1pPr>
          </a:lstStyle>
          <a:p>
            <a:fld id="{61098D32-5A95-42F9-B62F-606D6BA192CF}" type="datetimeFigureOut">
              <a:rPr lang="en-US" smtClean="0"/>
              <a:t>6/2/2026</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1440" tIns="45720" rIns="91440" bIns="45720" rtlCol="0" anchor="b"/>
          <a:lstStyle>
            <a:lvl1pPr algn="r">
              <a:defRPr sz="1200"/>
            </a:lvl1pPr>
          </a:lstStyle>
          <a:p>
            <a:fld id="{99952815-910E-4727-B796-ABC239F650D4}" type="slidenum">
              <a:rPr lang="en-US" smtClean="0"/>
              <a:t>‹#›</a:t>
            </a:fld>
            <a:endParaRPr lang="en-US"/>
          </a:p>
        </p:txBody>
      </p:sp>
    </p:spTree>
    <p:extLst>
      <p:ext uri="{BB962C8B-B14F-4D97-AF65-F5344CB8AC3E}">
        <p14:creationId xmlns:p14="http://schemas.microsoft.com/office/powerpoint/2010/main" val="38907094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286647" y="4473893"/>
            <a:ext cx="6405948"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Image Placeholder 1"/>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9" name="Slide Number Placeholder 8"/>
          <p:cNvSpPr>
            <a:spLocks noGrp="1"/>
          </p:cNvSpPr>
          <p:nvPr>
            <p:ph type="sldNum" sz="quarter" idx="5"/>
          </p:nvPr>
        </p:nvSpPr>
        <p:spPr>
          <a:xfrm>
            <a:off x="1970384" y="8309293"/>
            <a:ext cx="3038475" cy="466726"/>
          </a:xfrm>
          <a:prstGeom prst="rect">
            <a:avLst/>
          </a:prstGeom>
        </p:spPr>
        <p:txBody>
          <a:bodyPr vert="horz" lIns="91440" tIns="45720" rIns="91440" bIns="45720" rtlCol="0" anchor="b"/>
          <a:lstStyle>
            <a:lvl1pPr algn="r">
              <a:defRPr sz="1200"/>
            </a:lvl1pPr>
          </a:lstStyle>
          <a:p>
            <a:fld id="{FFB832A9-3810-46ED-AC30-6A4225809DB6}" type="slidenum">
              <a:rPr lang="en-US" smtClean="0"/>
              <a:t>‹#›</a:t>
            </a:fld>
            <a:endParaRPr lang="en-US"/>
          </a:p>
        </p:txBody>
      </p:sp>
    </p:spTree>
    <p:extLst>
      <p:ext uri="{BB962C8B-B14F-4D97-AF65-F5344CB8AC3E}">
        <p14:creationId xmlns:p14="http://schemas.microsoft.com/office/powerpoint/2010/main" val="37351612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txBody>
          <a:bodyPr/>
          <a:lstStyle/>
          <a:p>
            <a:endParaRPr lang="en-US"/>
          </a:p>
        </p:txBody>
      </p:sp>
      <p:sp>
        <p:nvSpPr>
          <p:cNvPr id="3" name="Notes Placeholder 2"/>
          <p:cNvSpPr>
            <a:spLocks noGrp="1"/>
          </p:cNvSpPr>
          <p:nvPr>
            <p:ph type="body" idx="1"/>
          </p:nvPr>
        </p:nvSpPr>
        <p:spPr/>
        <p:txBody>
          <a:bodyPr/>
          <a:lstStyle/>
          <a:p>
            <a:r>
              <a:rPr lang="en-US" i="1" dirty="0"/>
              <a:t>Alex</a:t>
            </a:r>
          </a:p>
        </p:txBody>
      </p:sp>
      <p:sp>
        <p:nvSpPr>
          <p:cNvPr id="4" name="Slide Number Placeholder 3"/>
          <p:cNvSpPr>
            <a:spLocks noGrp="1"/>
          </p:cNvSpPr>
          <p:nvPr>
            <p:ph type="sldNum" sz="quarter" idx="10"/>
          </p:nvPr>
        </p:nvSpPr>
        <p:spPr>
          <a:xfrm>
            <a:off x="630330" y="8134351"/>
            <a:ext cx="3037840" cy="459639"/>
          </a:xfrm>
          <a:prstGeom prst="rect">
            <a:avLst/>
          </a:prstGeom>
        </p:spPr>
        <p:txBody>
          <a:bodyPr/>
          <a:lstStyle/>
          <a:p>
            <a:fld id="{A222D7B7-5872-4986-99A9-FCA8A268572B}" type="slidenum">
              <a:rPr lang="en-US" smtClean="0"/>
              <a:t>1</a:t>
            </a:fld>
            <a:endParaRPr lang="en-US" dirty="0"/>
          </a:p>
        </p:txBody>
      </p:sp>
      <p:sp>
        <p:nvSpPr>
          <p:cNvPr id="5" name="Footer Placeholder 4"/>
          <p:cNvSpPr>
            <a:spLocks noGrp="1"/>
          </p:cNvSpPr>
          <p:nvPr>
            <p:ph type="ftr" sz="quarter" idx="11"/>
          </p:nvPr>
        </p:nvSpPr>
        <p:spPr>
          <a:xfrm>
            <a:off x="0" y="8563135"/>
            <a:ext cx="3037840" cy="466433"/>
          </a:xfrm>
          <a:prstGeom prst="rect">
            <a:avLst/>
          </a:prstGeom>
        </p:spPr>
        <p:txBody>
          <a:bodyPr/>
          <a:lstStyle/>
          <a:p>
            <a:endParaRPr lang="en-US" dirty="0"/>
          </a:p>
        </p:txBody>
      </p:sp>
    </p:spTree>
    <p:extLst>
      <p:ext uri="{BB962C8B-B14F-4D97-AF65-F5344CB8AC3E}">
        <p14:creationId xmlns:p14="http://schemas.microsoft.com/office/powerpoint/2010/main" val="418871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Kevin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Three programs under the Juvenile Field Services </a:t>
            </a:r>
            <a:endParaRPr lang="en-US" b="0" i="1"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372E1-0FA2-4D7B-8F7B-551DD9DB8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256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txBody>
          <a:bodyPr/>
          <a:lstStyle/>
          <a:p>
            <a:endParaRPr lang="en-US"/>
          </a:p>
        </p:txBody>
      </p:sp>
      <p:sp>
        <p:nvSpPr>
          <p:cNvPr id="3" name="Notes Placeholder 2"/>
          <p:cNvSpPr>
            <a:spLocks noGrp="1"/>
          </p:cNvSpPr>
          <p:nvPr>
            <p:ph type="body" idx="1"/>
          </p:nvPr>
        </p:nvSpPr>
        <p:spPr/>
        <p:txBody>
          <a:bodyPr/>
          <a:lstStyle/>
          <a:p>
            <a:r>
              <a:rPr lang="en-US" dirty="0"/>
              <a:t>Kevin</a:t>
            </a:r>
          </a:p>
          <a:p>
            <a:endParaRPr lang="en-US" dirty="0"/>
          </a:p>
          <a:p>
            <a:r>
              <a:rPr lang="en-US" dirty="0"/>
              <a:t>ISO’s manage a caseload of youth placed on JISP</a:t>
            </a:r>
            <a:r>
              <a:rPr lang="en-US" baseline="0" dirty="0"/>
              <a:t>, JCF  (KDOC-JS Custody for a Direct Commit) and CR (post JCF release supervision). </a:t>
            </a:r>
            <a:endParaRPr lang="en-US" dirty="0"/>
          </a:p>
        </p:txBody>
      </p:sp>
      <p:sp>
        <p:nvSpPr>
          <p:cNvPr id="4" name="Slide Number Placeholder 3"/>
          <p:cNvSpPr>
            <a:spLocks noGrp="1"/>
          </p:cNvSpPr>
          <p:nvPr>
            <p:ph type="sldNum" sz="quarter" idx="10"/>
          </p:nvPr>
        </p:nvSpPr>
        <p:spPr>
          <a:xfrm>
            <a:off x="3970938" y="8306412"/>
            <a:ext cx="3037840" cy="459639"/>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C372E1-0FA2-4D7B-8F7B-551DD9DB83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0" y="8563135"/>
            <a:ext cx="3037840" cy="466433"/>
          </a:xfrm>
          <a:prstGeom prst="rect">
            <a:avLst/>
          </a:prstGeom>
        </p:spPr>
        <p:txBody>
          <a:bodyPr/>
          <a:lstStyle/>
          <a:p>
            <a:endParaRPr lang="en-US" dirty="0"/>
          </a:p>
        </p:txBody>
      </p:sp>
    </p:spTree>
    <p:extLst>
      <p:ext uri="{BB962C8B-B14F-4D97-AF65-F5344CB8AC3E}">
        <p14:creationId xmlns:p14="http://schemas.microsoft.com/office/powerpoint/2010/main" val="186733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Kevin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Juvenile Intensive Supervision Programs (JISP</a:t>
            </a:r>
            <a:r>
              <a:rPr lang="en-US" sz="1200" kern="1200" dirty="0">
                <a:solidFill>
                  <a:schemeClr val="tx1"/>
                </a:solidFill>
                <a:effectLst/>
                <a:latin typeface="+mn-lt"/>
                <a:ea typeface="+mn-ea"/>
                <a:cs typeface="+mn-cs"/>
              </a:rPr>
              <a:t>) -- JISP is an intensive community based program providing services and supervision to clients for a time period set by the court. Youth are supervised based on the conditions ordered by the Judge and referrals are made to service providers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Level</a:t>
            </a:r>
            <a:r>
              <a:rPr lang="en-US" sz="1200" b="1" kern="1200" baseline="0" dirty="0">
                <a:solidFill>
                  <a:schemeClr val="tx1"/>
                </a:solidFill>
                <a:effectLst/>
                <a:latin typeface="+mn-lt"/>
                <a:ea typeface="+mn-ea"/>
                <a:cs typeface="+mn-cs"/>
              </a:rPr>
              <a:t> and Score – </a:t>
            </a:r>
            <a:r>
              <a:rPr lang="en-US" sz="1200" b="0" kern="1200" baseline="0" dirty="0">
                <a:solidFill>
                  <a:schemeClr val="tx1"/>
                </a:solidFill>
                <a:effectLst/>
                <a:latin typeface="+mn-lt"/>
                <a:ea typeface="+mn-ea"/>
                <a:cs typeface="+mn-cs"/>
              </a:rPr>
              <a:t>Very High placed on level 1; High risk on level 2; Moderate on level 3, Low on level 4. Contacts and programming hours match risk level</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Referrals – </a:t>
            </a:r>
            <a:r>
              <a:rPr lang="en-US" sz="1200" b="0" kern="1200" dirty="0">
                <a:solidFill>
                  <a:schemeClr val="tx1"/>
                </a:solidFill>
                <a:effectLst/>
                <a:latin typeface="+mn-lt"/>
                <a:ea typeface="+mn-ea"/>
                <a:cs typeface="+mn-cs"/>
              </a:rPr>
              <a:t>ERC program; Function</a:t>
            </a:r>
            <a:r>
              <a:rPr lang="en-US" sz="1200" b="0" kern="1200" baseline="0" dirty="0">
                <a:solidFill>
                  <a:schemeClr val="tx1"/>
                </a:solidFill>
                <a:effectLst/>
                <a:latin typeface="+mn-lt"/>
                <a:ea typeface="+mn-ea"/>
                <a:cs typeface="+mn-cs"/>
              </a:rPr>
              <a:t> Family Therapy (FFT); Treatment (Drug and alcohol, SO, etc.); Anger Management; Education Services; EBP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VLR’s – </a:t>
            </a:r>
            <a:r>
              <a:rPr lang="en-US" sz="1200" b="0" kern="1200" baseline="0" dirty="0">
                <a:solidFill>
                  <a:schemeClr val="tx1"/>
                </a:solidFill>
                <a:effectLst/>
                <a:latin typeface="+mn-lt"/>
                <a:ea typeface="+mn-ea"/>
                <a:cs typeface="+mn-cs"/>
              </a:rPr>
              <a:t>Violation Level Report for technical violations in conjunction with an Epics II tool. </a:t>
            </a: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EDC’s – </a:t>
            </a:r>
            <a:r>
              <a:rPr lang="en-US" sz="1200" b="0" kern="1200" baseline="0" dirty="0">
                <a:solidFill>
                  <a:schemeClr val="tx1"/>
                </a:solidFill>
                <a:effectLst/>
                <a:latin typeface="+mn-lt"/>
                <a:ea typeface="+mn-ea"/>
                <a:cs typeface="+mn-cs"/>
              </a:rPr>
              <a:t>If a youth makes significant progress towards completion of their court orders for an entire calendar month, they receive 7 days off their term.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B832A9-3810-46ED-AC30-6A4225809DB6}" type="slidenum">
              <a:rPr lang="en-US" smtClean="0"/>
              <a:t>12</a:t>
            </a:fld>
            <a:endParaRPr lang="en-US" dirty="0"/>
          </a:p>
        </p:txBody>
      </p:sp>
    </p:spTree>
    <p:extLst>
      <p:ext uri="{BB962C8B-B14F-4D97-AF65-F5344CB8AC3E}">
        <p14:creationId xmlns:p14="http://schemas.microsoft.com/office/powerpoint/2010/main" val="413519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Kevin</a:t>
            </a:r>
          </a:p>
          <a:p>
            <a:endParaRPr lang="en-US" b="1" dirty="0"/>
          </a:p>
          <a:p>
            <a:r>
              <a:rPr lang="en-US" b="1" dirty="0"/>
              <a:t>Pre-Release</a:t>
            </a:r>
            <a:r>
              <a:rPr lang="en-US" b="1" baseline="0" dirty="0"/>
              <a:t> Planning – </a:t>
            </a:r>
            <a:r>
              <a:rPr lang="en-US" b="0" baseline="0" dirty="0"/>
              <a:t>Identify where the youth will be placed, post-release recommendations and referrals for services that need set-up for when the youth returns to the community. Preference is always to have youth reintegrate home if possible. </a:t>
            </a:r>
            <a:endParaRPr lang="en-US" b="1" dirty="0"/>
          </a:p>
        </p:txBody>
      </p:sp>
      <p:sp>
        <p:nvSpPr>
          <p:cNvPr id="4" name="Slide Number Placeholder 3"/>
          <p:cNvSpPr>
            <a:spLocks noGrp="1"/>
          </p:cNvSpPr>
          <p:nvPr>
            <p:ph type="sldNum" sz="quarter" idx="10"/>
          </p:nvPr>
        </p:nvSpPr>
        <p:spPr/>
        <p:txBody>
          <a:bodyPr/>
          <a:lstStyle/>
          <a:p>
            <a:fld id="{FFB832A9-3810-46ED-AC30-6A4225809DB6}" type="slidenum">
              <a:rPr lang="en-US" smtClean="0"/>
              <a:t>13</a:t>
            </a:fld>
            <a:endParaRPr lang="en-US" dirty="0"/>
          </a:p>
        </p:txBody>
      </p:sp>
    </p:spTree>
    <p:extLst>
      <p:ext uri="{BB962C8B-B14F-4D97-AF65-F5344CB8AC3E}">
        <p14:creationId xmlns:p14="http://schemas.microsoft.com/office/powerpoint/2010/main" val="76331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Kevin</a:t>
            </a:r>
          </a:p>
        </p:txBody>
      </p:sp>
      <p:sp>
        <p:nvSpPr>
          <p:cNvPr id="4" name="Slide Number Placeholder 3"/>
          <p:cNvSpPr>
            <a:spLocks noGrp="1"/>
          </p:cNvSpPr>
          <p:nvPr>
            <p:ph type="sldNum" sz="quarter" idx="10"/>
          </p:nvPr>
        </p:nvSpPr>
        <p:spPr/>
        <p:txBody>
          <a:bodyPr/>
          <a:lstStyle/>
          <a:p>
            <a:fld id="{FFB832A9-3810-46ED-AC30-6A4225809DB6}" type="slidenum">
              <a:rPr lang="en-US" smtClean="0"/>
              <a:t>14</a:t>
            </a:fld>
            <a:endParaRPr lang="en-US"/>
          </a:p>
        </p:txBody>
      </p:sp>
    </p:spTree>
    <p:extLst>
      <p:ext uri="{BB962C8B-B14F-4D97-AF65-F5344CB8AC3E}">
        <p14:creationId xmlns:p14="http://schemas.microsoft.com/office/powerpoint/2010/main" val="221850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Kevin</a:t>
            </a:r>
          </a:p>
          <a:p>
            <a:endParaRPr lang="en-US" b="1" dirty="0"/>
          </a:p>
          <a:p>
            <a:r>
              <a:rPr lang="en-US" b="1" dirty="0"/>
              <a:t>Conditions of Release – </a:t>
            </a:r>
            <a:r>
              <a:rPr lang="en-US" b="0" dirty="0"/>
              <a:t>Placement on EMD, Placed on Lockdown, Required to get D&amp;A Evaluation, Enroll in school, etc. </a:t>
            </a:r>
          </a:p>
          <a:p>
            <a:r>
              <a:rPr lang="en-US" b="1" dirty="0"/>
              <a:t>JPP Program –</a:t>
            </a:r>
            <a:r>
              <a:rPr lang="en-US" b="1" baseline="0" dirty="0"/>
              <a:t> </a:t>
            </a:r>
            <a:r>
              <a:rPr lang="en-US" b="0" baseline="0" dirty="0"/>
              <a:t>HBS staff monitor youth authorized for release from JDF on JPP. Terms of supervision are outlined by bond conditions imposed by the court. Goal is to ensure that clients are following bond conditions and appear for scheduled court hearings as well as regular HBS duties outlined above. </a:t>
            </a:r>
          </a:p>
          <a:p>
            <a:r>
              <a:rPr lang="en-US" b="1" baseline="0" dirty="0"/>
              <a:t>Term –</a:t>
            </a:r>
            <a:r>
              <a:rPr lang="en-US" b="0" baseline="0" dirty="0"/>
              <a:t> Youth remain on HBS until they successfully complete and the Judge orders them off HBS; They violate and a warrant is issued, client is sentenced to some form of probation. </a:t>
            </a:r>
          </a:p>
          <a:p>
            <a:r>
              <a:rPr lang="en-US" b="1" baseline="0" dirty="0"/>
              <a:t>Not eligible from HBS if already on probation </a:t>
            </a:r>
            <a:endParaRPr lang="en-US" b="1" dirty="0"/>
          </a:p>
          <a:p>
            <a:endParaRPr lang="en-US" b="1" dirty="0"/>
          </a:p>
        </p:txBody>
      </p:sp>
      <p:sp>
        <p:nvSpPr>
          <p:cNvPr id="4" name="Slide Number Placeholder 3"/>
          <p:cNvSpPr>
            <a:spLocks noGrp="1"/>
          </p:cNvSpPr>
          <p:nvPr>
            <p:ph type="sldNum" sz="quarter" idx="10"/>
          </p:nvPr>
        </p:nvSpPr>
        <p:spPr/>
        <p:txBody>
          <a:bodyPr/>
          <a:lstStyle/>
          <a:p>
            <a:fld id="{FFB832A9-3810-46ED-AC30-6A4225809DB6}" type="slidenum">
              <a:rPr lang="en-US" smtClean="0"/>
              <a:t>15</a:t>
            </a:fld>
            <a:endParaRPr lang="en-US" dirty="0"/>
          </a:p>
        </p:txBody>
      </p:sp>
    </p:spTree>
    <p:extLst>
      <p:ext uri="{BB962C8B-B14F-4D97-AF65-F5344CB8AC3E}">
        <p14:creationId xmlns:p14="http://schemas.microsoft.com/office/powerpoint/2010/main" val="28393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E2DAD-DE3D-2522-FE0D-320FB53D4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A03C6-DB67-5B8D-D178-A6751CC998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DDD1BD-48C4-BD2F-1DE4-4E13587BAB25}"/>
              </a:ext>
            </a:extLst>
          </p:cNvPr>
          <p:cNvSpPr>
            <a:spLocks noGrp="1"/>
          </p:cNvSpPr>
          <p:nvPr>
            <p:ph type="body" idx="1"/>
          </p:nvPr>
        </p:nvSpPr>
        <p:spPr/>
        <p:txBody>
          <a:bodyPr/>
          <a:lstStyle/>
          <a:p>
            <a:r>
              <a:rPr lang="en-US" dirty="0"/>
              <a:t>Kevin</a:t>
            </a:r>
          </a:p>
          <a:p>
            <a:endParaRPr lang="en-US" dirty="0"/>
          </a:p>
          <a:p>
            <a:r>
              <a:rPr lang="en-US" dirty="0"/>
              <a:t>Graduated Responses – if a youth violates a condition of probation. The supervision officer competes a Violation Level Report which contains a response grid.  In addition to a response, the supervision officer utilizes a cognitive behavioral intervention with EPICS II skills.  All of this is documented. After the third or subsequent violation, along with demonstration that prior responses have not worked to reduce a behavior, the supervision officer CAN request a revocation by the court.  </a:t>
            </a:r>
          </a:p>
          <a:p>
            <a:endParaRPr lang="en-US" dirty="0"/>
          </a:p>
          <a:p>
            <a:r>
              <a:rPr lang="en-US" dirty="0"/>
              <a:t>Family Therapy with Eckerd </a:t>
            </a:r>
          </a:p>
          <a:p>
            <a:endParaRPr lang="en-US" dirty="0"/>
          </a:p>
        </p:txBody>
      </p:sp>
      <p:sp>
        <p:nvSpPr>
          <p:cNvPr id="4" name="Slide Number Placeholder 3">
            <a:extLst>
              <a:ext uri="{FF2B5EF4-FFF2-40B4-BE49-F238E27FC236}">
                <a16:creationId xmlns:a16="http://schemas.microsoft.com/office/drawing/2014/main" id="{D63E003A-95E9-6CDD-4D39-B399C4E2B387}"/>
              </a:ext>
            </a:extLst>
          </p:cNvPr>
          <p:cNvSpPr>
            <a:spLocks noGrp="1"/>
          </p:cNvSpPr>
          <p:nvPr>
            <p:ph type="sldNum" sz="quarter" idx="5"/>
          </p:nvPr>
        </p:nvSpPr>
        <p:spPr/>
        <p:txBody>
          <a:bodyPr/>
          <a:lstStyle/>
          <a:p>
            <a:fld id="{FFB832A9-3810-46ED-AC30-6A4225809DB6}" type="slidenum">
              <a:rPr lang="en-US" smtClean="0"/>
              <a:t>16</a:t>
            </a:fld>
            <a:endParaRPr lang="en-US"/>
          </a:p>
        </p:txBody>
      </p:sp>
    </p:spTree>
    <p:extLst>
      <p:ext uri="{BB962C8B-B14F-4D97-AF65-F5344CB8AC3E}">
        <p14:creationId xmlns:p14="http://schemas.microsoft.com/office/powerpoint/2010/main" val="3431767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Kevin</a:t>
            </a:r>
          </a:p>
          <a:p>
            <a:endParaRPr lang="en-US" b="1" dirty="0"/>
          </a:p>
          <a:p>
            <a:r>
              <a:rPr lang="en-US" b="1" dirty="0"/>
              <a:t>In-Person Programming – </a:t>
            </a:r>
            <a:r>
              <a:rPr lang="en-US" b="0" dirty="0"/>
              <a:t>Youth report to ERC and receive in person evidence based programming </a:t>
            </a:r>
          </a:p>
          <a:p>
            <a:r>
              <a:rPr lang="en-US" b="1" dirty="0"/>
              <a:t>Virtual Programming – </a:t>
            </a:r>
            <a:r>
              <a:rPr lang="en-US" b="0" dirty="0"/>
              <a:t>Offered to youth in</a:t>
            </a:r>
            <a:r>
              <a:rPr lang="en-US" b="0" baseline="0" dirty="0"/>
              <a:t> surrounding counties and youth that live outside the Wichita Metro Area </a:t>
            </a:r>
          </a:p>
          <a:p>
            <a:r>
              <a:rPr lang="en-US" b="1" baseline="0" dirty="0"/>
              <a:t>Community Resources – </a:t>
            </a:r>
            <a:r>
              <a:rPr lang="en-US" b="0" baseline="0" dirty="0"/>
              <a:t>Connect youth and families with services in the community. Assist with applying for medical card; birth certificate; SS card, etc. </a:t>
            </a:r>
          </a:p>
          <a:p>
            <a:r>
              <a:rPr lang="en-US" b="1" baseline="0" dirty="0"/>
              <a:t>CSW – </a:t>
            </a:r>
            <a:r>
              <a:rPr lang="en-US" b="0" baseline="0" dirty="0"/>
              <a:t>Youth that are court ordered to complete CSW or received CSW as a graduated response can complete at ERC; Complete CSW projects in the community as well</a:t>
            </a:r>
          </a:p>
          <a:p>
            <a:r>
              <a:rPr lang="en-US" b="1" baseline="0" dirty="0"/>
              <a:t>Education Services – </a:t>
            </a:r>
            <a:r>
              <a:rPr lang="en-US" b="0" baseline="0" dirty="0"/>
              <a:t>Suspended or expelled youth; GED; Virtual/On-line schooling; tutoring and supervision while completing work</a:t>
            </a:r>
          </a:p>
          <a:p>
            <a:r>
              <a:rPr lang="en-US" b="1" baseline="0" dirty="0"/>
              <a:t>ERC is was created with the idea of youth having a one-stop shop to receive all their programming in one place and remove barriers such as transportation </a:t>
            </a:r>
            <a:endParaRPr lang="en-US" b="1" dirty="0"/>
          </a:p>
        </p:txBody>
      </p:sp>
      <p:sp>
        <p:nvSpPr>
          <p:cNvPr id="4" name="Slide Number Placeholder 3"/>
          <p:cNvSpPr>
            <a:spLocks noGrp="1"/>
          </p:cNvSpPr>
          <p:nvPr>
            <p:ph type="sldNum" sz="quarter" idx="10"/>
          </p:nvPr>
        </p:nvSpPr>
        <p:spPr/>
        <p:txBody>
          <a:bodyPr/>
          <a:lstStyle/>
          <a:p>
            <a:fld id="{FFB832A9-3810-46ED-AC30-6A4225809DB6}" type="slidenum">
              <a:rPr lang="en-US" smtClean="0"/>
              <a:t>17</a:t>
            </a:fld>
            <a:endParaRPr lang="en-US" dirty="0"/>
          </a:p>
        </p:txBody>
      </p:sp>
    </p:spTree>
    <p:extLst>
      <p:ext uri="{BB962C8B-B14F-4D97-AF65-F5344CB8AC3E}">
        <p14:creationId xmlns:p14="http://schemas.microsoft.com/office/powerpoint/2010/main" val="241543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Kevin</a:t>
            </a:r>
          </a:p>
          <a:p>
            <a:endParaRPr lang="en-US" b="1" dirty="0"/>
          </a:p>
          <a:p>
            <a:r>
              <a:rPr lang="en-US" b="1" dirty="0"/>
              <a:t>GROWTH – Gratitude</a:t>
            </a:r>
            <a:r>
              <a:rPr lang="en-US" b="1"/>
              <a:t>, Responsibility, </a:t>
            </a:r>
            <a:r>
              <a:rPr lang="en-US" b="1" dirty="0"/>
              <a:t>Ownership, Truthfulness and Humanity </a:t>
            </a:r>
          </a:p>
        </p:txBody>
      </p:sp>
      <p:sp>
        <p:nvSpPr>
          <p:cNvPr id="4" name="Slide Number Placeholder 3"/>
          <p:cNvSpPr>
            <a:spLocks noGrp="1"/>
          </p:cNvSpPr>
          <p:nvPr>
            <p:ph type="sldNum" sz="quarter" idx="10"/>
          </p:nvPr>
        </p:nvSpPr>
        <p:spPr/>
        <p:txBody>
          <a:bodyPr/>
          <a:lstStyle/>
          <a:p>
            <a:fld id="{FFB832A9-3810-46ED-AC30-6A4225809DB6}" type="slidenum">
              <a:rPr lang="en-US" smtClean="0"/>
              <a:t>18</a:t>
            </a:fld>
            <a:endParaRPr lang="en-US" dirty="0"/>
          </a:p>
        </p:txBody>
      </p:sp>
    </p:spTree>
    <p:extLst>
      <p:ext uri="{BB962C8B-B14F-4D97-AF65-F5344CB8AC3E}">
        <p14:creationId xmlns:p14="http://schemas.microsoft.com/office/powerpoint/2010/main" val="3522414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Kevin</a:t>
            </a:r>
          </a:p>
          <a:p>
            <a:endParaRPr lang="en-US" b="1" dirty="0"/>
          </a:p>
          <a:p>
            <a:r>
              <a:rPr lang="en-US" b="1" dirty="0"/>
              <a:t>PEACE</a:t>
            </a:r>
            <a:r>
              <a:rPr lang="en-US" b="1" baseline="0" dirty="0"/>
              <a:t> – ART: </a:t>
            </a:r>
            <a:r>
              <a:rPr lang="en-US" b="0" baseline="0" dirty="0"/>
              <a:t>Developed by same people that assisted in the development of ART; Involves 3 core components of: Self Control, Essential Social Skills and Problem Solving; Can be done in smaller groups and one-on-one sessions if needed. Better fit than traditional T4C to meet needs of the youth we serve. </a:t>
            </a:r>
            <a:endParaRPr lang="en-US" b="1" dirty="0"/>
          </a:p>
        </p:txBody>
      </p:sp>
      <p:sp>
        <p:nvSpPr>
          <p:cNvPr id="4" name="Slide Number Placeholder 3"/>
          <p:cNvSpPr>
            <a:spLocks noGrp="1"/>
          </p:cNvSpPr>
          <p:nvPr>
            <p:ph type="sldNum" sz="quarter" idx="10"/>
          </p:nvPr>
        </p:nvSpPr>
        <p:spPr/>
        <p:txBody>
          <a:bodyPr/>
          <a:lstStyle/>
          <a:p>
            <a:fld id="{FFB832A9-3810-46ED-AC30-6A4225809DB6}" type="slidenum">
              <a:rPr lang="en-US" smtClean="0"/>
              <a:t>19</a:t>
            </a:fld>
            <a:endParaRPr lang="en-US" dirty="0"/>
          </a:p>
        </p:txBody>
      </p:sp>
    </p:spTree>
    <p:extLst>
      <p:ext uri="{BB962C8B-B14F-4D97-AF65-F5344CB8AC3E}">
        <p14:creationId xmlns:p14="http://schemas.microsoft.com/office/powerpoint/2010/main" val="411156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FFB832A9-3810-46ED-AC30-6A4225809DB6}" type="slidenum">
              <a:rPr lang="en-US" smtClean="0"/>
              <a:t>2</a:t>
            </a:fld>
            <a:endParaRPr lang="en-US" dirty="0"/>
          </a:p>
        </p:txBody>
      </p:sp>
    </p:spTree>
    <p:extLst>
      <p:ext uri="{BB962C8B-B14F-4D97-AF65-F5344CB8AC3E}">
        <p14:creationId xmlns:p14="http://schemas.microsoft.com/office/powerpoint/2010/main" val="2180111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a:t>
            </a:r>
          </a:p>
        </p:txBody>
      </p:sp>
      <p:sp>
        <p:nvSpPr>
          <p:cNvPr id="4" name="Slide Number Placeholder 3"/>
          <p:cNvSpPr>
            <a:spLocks noGrp="1"/>
          </p:cNvSpPr>
          <p:nvPr>
            <p:ph type="sldNum" sz="quarter" idx="5"/>
          </p:nvPr>
        </p:nvSpPr>
        <p:spPr/>
        <p:txBody>
          <a:bodyPr/>
          <a:lstStyle/>
          <a:p>
            <a:fld id="{FFB832A9-3810-46ED-AC30-6A4225809DB6}" type="slidenum">
              <a:rPr lang="en-US" smtClean="0"/>
              <a:t>20</a:t>
            </a:fld>
            <a:endParaRPr lang="en-US"/>
          </a:p>
        </p:txBody>
      </p:sp>
    </p:spTree>
    <p:extLst>
      <p:ext uri="{BB962C8B-B14F-4D97-AF65-F5344CB8AC3E}">
        <p14:creationId xmlns:p14="http://schemas.microsoft.com/office/powerpoint/2010/main" val="3294089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a:t>
            </a:r>
          </a:p>
        </p:txBody>
      </p:sp>
      <p:sp>
        <p:nvSpPr>
          <p:cNvPr id="4" name="Slide Number Placeholder 3"/>
          <p:cNvSpPr>
            <a:spLocks noGrp="1"/>
          </p:cNvSpPr>
          <p:nvPr>
            <p:ph type="sldNum" sz="quarter" idx="5"/>
          </p:nvPr>
        </p:nvSpPr>
        <p:spPr/>
        <p:txBody>
          <a:bodyPr/>
          <a:lstStyle/>
          <a:p>
            <a:fld id="{FFB832A9-3810-46ED-AC30-6A4225809DB6}" type="slidenum">
              <a:rPr lang="en-US" smtClean="0"/>
              <a:t>21</a:t>
            </a:fld>
            <a:endParaRPr lang="en-US"/>
          </a:p>
        </p:txBody>
      </p:sp>
    </p:spTree>
    <p:extLst>
      <p:ext uri="{BB962C8B-B14F-4D97-AF65-F5344CB8AC3E}">
        <p14:creationId xmlns:p14="http://schemas.microsoft.com/office/powerpoint/2010/main" val="350119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a:t>
            </a:r>
          </a:p>
          <a:p>
            <a:endParaRPr lang="en-US" dirty="0"/>
          </a:p>
          <a:p>
            <a:r>
              <a:rPr lang="en-US" dirty="0"/>
              <a:t>Cross-over definition: </a:t>
            </a:r>
            <a:r>
              <a:rPr lang="en-US" sz="1200" kern="1200" dirty="0">
                <a:solidFill>
                  <a:schemeClr val="tx1"/>
                </a:solidFill>
                <a:effectLst/>
                <a:latin typeface="+mn-lt"/>
                <a:ea typeface="+mn-ea"/>
                <a:cs typeface="+mn-cs"/>
              </a:rPr>
              <a:t>individuals who are involved in both the child welfare system and the juvenile justice system. Youth must have had a negative law enforcement interaction within 90 days of admittance. Negative law enforcement interactions include but are not limited to: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Arrested or received referral to JIAC (Notice to Appear)</a:t>
            </a:r>
          </a:p>
          <a:p>
            <a:pPr lvl="0"/>
            <a:r>
              <a:rPr lang="en-US" sz="1200" kern="1200" dirty="0">
                <a:solidFill>
                  <a:schemeClr val="tx1"/>
                </a:solidFill>
                <a:effectLst/>
                <a:latin typeface="+mn-lt"/>
                <a:ea typeface="+mn-ea"/>
                <a:cs typeface="+mn-cs"/>
              </a:rPr>
              <a:t>Charged with a crime</a:t>
            </a:r>
          </a:p>
          <a:p>
            <a:pPr lvl="0"/>
            <a:r>
              <a:rPr lang="en-US" sz="1200" kern="1200" dirty="0">
                <a:solidFill>
                  <a:schemeClr val="tx1"/>
                </a:solidFill>
                <a:effectLst/>
                <a:latin typeface="+mn-lt"/>
                <a:ea typeface="+mn-ea"/>
                <a:cs typeface="+mn-cs"/>
              </a:rPr>
              <a:t>Received a citation or ticket</a:t>
            </a:r>
          </a:p>
          <a:p>
            <a:pPr lvl="0"/>
            <a:r>
              <a:rPr lang="en-US" sz="1200" kern="1200" dirty="0">
                <a:solidFill>
                  <a:schemeClr val="tx1"/>
                </a:solidFill>
                <a:effectLst/>
                <a:latin typeface="+mn-lt"/>
                <a:ea typeface="+mn-ea"/>
                <a:cs typeface="+mn-cs"/>
              </a:rPr>
              <a:t>Received a probation violation</a:t>
            </a:r>
          </a:p>
          <a:p>
            <a:pPr lvl="0"/>
            <a:r>
              <a:rPr lang="en-US" sz="1200" kern="1200" dirty="0">
                <a:solidFill>
                  <a:schemeClr val="tx1"/>
                </a:solidFill>
                <a:effectLst/>
                <a:latin typeface="+mn-lt"/>
                <a:ea typeface="+mn-ea"/>
                <a:cs typeface="+mn-cs"/>
              </a:rPr>
              <a:t>Had a negative interaction where law enforcement was involved  </a:t>
            </a:r>
          </a:p>
          <a:p>
            <a:endParaRPr lang="en-US" dirty="0"/>
          </a:p>
        </p:txBody>
      </p:sp>
      <p:sp>
        <p:nvSpPr>
          <p:cNvPr id="4" name="Slide Number Placeholder 3"/>
          <p:cNvSpPr>
            <a:spLocks noGrp="1"/>
          </p:cNvSpPr>
          <p:nvPr>
            <p:ph type="sldNum" sz="quarter" idx="5"/>
          </p:nvPr>
        </p:nvSpPr>
        <p:spPr/>
        <p:txBody>
          <a:bodyPr/>
          <a:lstStyle/>
          <a:p>
            <a:fld id="{FFB832A9-3810-46ED-AC30-6A4225809DB6}" type="slidenum">
              <a:rPr lang="en-US" smtClean="0"/>
              <a:t>22</a:t>
            </a:fld>
            <a:endParaRPr lang="en-US"/>
          </a:p>
        </p:txBody>
      </p:sp>
    </p:spTree>
    <p:extLst>
      <p:ext uri="{BB962C8B-B14F-4D97-AF65-F5344CB8AC3E}">
        <p14:creationId xmlns:p14="http://schemas.microsoft.com/office/powerpoint/2010/main" val="2603824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a:t>
            </a:r>
          </a:p>
        </p:txBody>
      </p:sp>
      <p:sp>
        <p:nvSpPr>
          <p:cNvPr id="4" name="Slide Number Placeholder 3"/>
          <p:cNvSpPr>
            <a:spLocks noGrp="1"/>
          </p:cNvSpPr>
          <p:nvPr>
            <p:ph type="sldNum" sz="quarter" idx="5"/>
          </p:nvPr>
        </p:nvSpPr>
        <p:spPr/>
        <p:txBody>
          <a:bodyPr/>
          <a:lstStyle/>
          <a:p>
            <a:fld id="{FFB832A9-3810-46ED-AC30-6A4225809DB6}" type="slidenum">
              <a:rPr lang="en-US" smtClean="0"/>
              <a:t>23</a:t>
            </a:fld>
            <a:endParaRPr lang="en-US"/>
          </a:p>
        </p:txBody>
      </p:sp>
    </p:spTree>
    <p:extLst>
      <p:ext uri="{BB962C8B-B14F-4D97-AF65-F5344CB8AC3E}">
        <p14:creationId xmlns:p14="http://schemas.microsoft.com/office/powerpoint/2010/main" val="81808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FFB832A9-3810-46ED-AC30-6A4225809DB6}" type="slidenum">
              <a:rPr lang="en-US" smtClean="0"/>
              <a:t>3</a:t>
            </a:fld>
            <a:endParaRPr lang="en-US"/>
          </a:p>
        </p:txBody>
      </p:sp>
    </p:spTree>
    <p:extLst>
      <p:ext uri="{BB962C8B-B14F-4D97-AF65-F5344CB8AC3E}">
        <p14:creationId xmlns:p14="http://schemas.microsoft.com/office/powerpoint/2010/main" val="230194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FFB832A9-3810-46ED-AC30-6A4225809DB6}" type="slidenum">
              <a:rPr lang="en-US" smtClean="0"/>
              <a:t>4</a:t>
            </a:fld>
            <a:endParaRPr lang="en-US"/>
          </a:p>
        </p:txBody>
      </p:sp>
    </p:spTree>
    <p:extLst>
      <p:ext uri="{BB962C8B-B14F-4D97-AF65-F5344CB8AC3E}">
        <p14:creationId xmlns:p14="http://schemas.microsoft.com/office/powerpoint/2010/main" val="25691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FFB832A9-3810-46ED-AC30-6A4225809DB6}" type="slidenum">
              <a:rPr lang="en-US" smtClean="0"/>
              <a:t>5</a:t>
            </a:fld>
            <a:endParaRPr lang="en-US"/>
          </a:p>
        </p:txBody>
      </p:sp>
    </p:spTree>
    <p:extLst>
      <p:ext uri="{BB962C8B-B14F-4D97-AF65-F5344CB8AC3E}">
        <p14:creationId xmlns:p14="http://schemas.microsoft.com/office/powerpoint/2010/main" val="64958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FFB832A9-3810-46ED-AC30-6A4225809DB6}" type="slidenum">
              <a:rPr lang="en-US" smtClean="0"/>
              <a:t>6</a:t>
            </a:fld>
            <a:endParaRPr lang="en-US"/>
          </a:p>
        </p:txBody>
      </p:sp>
    </p:spTree>
    <p:extLst>
      <p:ext uri="{BB962C8B-B14F-4D97-AF65-F5344CB8AC3E}">
        <p14:creationId xmlns:p14="http://schemas.microsoft.com/office/powerpoint/2010/main" val="257237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 - When we meet with the family, we review the details of the arrest, what to expect from the Courts (they can file for up to 5 more years for most offenses)</a:t>
            </a:r>
          </a:p>
          <a:p>
            <a:endParaRPr lang="en-US" dirty="0"/>
          </a:p>
          <a:p>
            <a:r>
              <a:rPr lang="en-US" dirty="0"/>
              <a:t>We review the RFR and offer a referral and answer any questions the family may have.</a:t>
            </a:r>
          </a:p>
          <a:p>
            <a:endParaRPr lang="en-US" dirty="0"/>
          </a:p>
          <a:p>
            <a:r>
              <a:rPr lang="en-US" dirty="0"/>
              <a:t>A lot of times, families are in crisis, due to the events of the day, or overall stressors, so we do a lot of “situational crisis counseling” which includes a lot of listening and then providing resources as needed.</a:t>
            </a:r>
          </a:p>
          <a:p>
            <a:endParaRPr lang="en-US" dirty="0"/>
          </a:p>
        </p:txBody>
      </p:sp>
      <p:sp>
        <p:nvSpPr>
          <p:cNvPr id="4" name="Slide Number Placeholder 3"/>
          <p:cNvSpPr>
            <a:spLocks noGrp="1"/>
          </p:cNvSpPr>
          <p:nvPr>
            <p:ph type="sldNum" sz="quarter" idx="10"/>
          </p:nvPr>
        </p:nvSpPr>
        <p:spPr/>
        <p:txBody>
          <a:bodyPr/>
          <a:lstStyle/>
          <a:p>
            <a:fld id="{FFB832A9-3810-46ED-AC30-6A4225809DB6}" type="slidenum">
              <a:rPr lang="en-US" smtClean="0"/>
              <a:t>7</a:t>
            </a:fld>
            <a:endParaRPr lang="en-US"/>
          </a:p>
        </p:txBody>
      </p:sp>
    </p:spTree>
    <p:extLst>
      <p:ext uri="{BB962C8B-B14F-4D97-AF65-F5344CB8AC3E}">
        <p14:creationId xmlns:p14="http://schemas.microsoft.com/office/powerpoint/2010/main" val="221903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Alex</a:t>
            </a:r>
          </a:p>
        </p:txBody>
      </p:sp>
      <p:sp>
        <p:nvSpPr>
          <p:cNvPr id="4" name="Slide Number Placeholder 3"/>
          <p:cNvSpPr>
            <a:spLocks noGrp="1"/>
          </p:cNvSpPr>
          <p:nvPr>
            <p:ph type="sldNum" sz="quarter" idx="10"/>
          </p:nvPr>
        </p:nvSpPr>
        <p:spPr/>
        <p:txBody>
          <a:bodyPr/>
          <a:lstStyle/>
          <a:p>
            <a:fld id="{FFB832A9-3810-46ED-AC30-6A4225809DB6}" type="slidenum">
              <a:rPr lang="en-US" smtClean="0"/>
              <a:t>8</a:t>
            </a:fld>
            <a:endParaRPr lang="en-US"/>
          </a:p>
        </p:txBody>
      </p:sp>
    </p:spTree>
    <p:extLst>
      <p:ext uri="{BB962C8B-B14F-4D97-AF65-F5344CB8AC3E}">
        <p14:creationId xmlns:p14="http://schemas.microsoft.com/office/powerpoint/2010/main" val="100065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Jamarae</a:t>
            </a:r>
          </a:p>
        </p:txBody>
      </p:sp>
      <p:sp>
        <p:nvSpPr>
          <p:cNvPr id="4" name="Slide Number Placeholder 3"/>
          <p:cNvSpPr>
            <a:spLocks noGrp="1"/>
          </p:cNvSpPr>
          <p:nvPr>
            <p:ph type="sldNum" sz="quarter" idx="10"/>
          </p:nvPr>
        </p:nvSpPr>
        <p:spPr/>
        <p:txBody>
          <a:bodyPr/>
          <a:lstStyle/>
          <a:p>
            <a:fld id="{FFB832A9-3810-46ED-AC30-6A4225809DB6}" type="slidenum">
              <a:rPr lang="en-US" smtClean="0"/>
              <a:t>9</a:t>
            </a:fld>
            <a:endParaRPr lang="en-US"/>
          </a:p>
        </p:txBody>
      </p:sp>
    </p:spTree>
    <p:extLst>
      <p:ext uri="{BB962C8B-B14F-4D97-AF65-F5344CB8AC3E}">
        <p14:creationId xmlns:p14="http://schemas.microsoft.com/office/powerpoint/2010/main" val="321573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812760"/>
            <a:ext cx="11029616" cy="792591"/>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ormAutofit/>
          </a:bodyPr>
          <a:lstStyle>
            <a:lvl1pPr>
              <a:defRPr sz="4000"/>
            </a:lvl1pPr>
            <a:lvl2pPr marL="630000" indent="-306000">
              <a:buFont typeface="Arial" panose="020B0604020202020204" pitchFamily="34" charset="0"/>
              <a:buChar char="•"/>
              <a:defRPr sz="3600"/>
            </a:lvl2pPr>
            <a:lvl3pPr>
              <a:defRPr sz="3200"/>
            </a:lvl3pPr>
            <a:lvl4pPr marL="1242000" indent="-234000">
              <a:buFont typeface="Arial" panose="020B0604020202020204" pitchFamily="34" charset="0"/>
              <a:buChar cha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eoplematters.in/article/skilling/heres-what-you-need-to-know-about-re-skilling-your-hr-team-1764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201561"/>
          </a:xfrm>
          <a:ln>
            <a:noFill/>
          </a:ln>
        </p:spPr>
        <p:txBody>
          <a:bodyPr>
            <a:noAutofit/>
          </a:bodyPr>
          <a:lstStyle/>
          <a:p>
            <a:pPr algn="ctr"/>
            <a:r>
              <a:rPr lang="en-US" sz="4500" b="1" dirty="0">
                <a:latin typeface="Calibri" panose="020F0502020204030204" pitchFamily="34" charset="0"/>
                <a:cs typeface="Calibri" panose="020F0502020204030204" pitchFamily="34" charset="0"/>
              </a:rPr>
              <a:t>Local Judicial District Responsibilities</a:t>
            </a:r>
            <a:endParaRPr lang="en-US" sz="4500" dirty="0">
              <a:latin typeface="Calibri" panose="020F0502020204030204" pitchFamily="34" charset="0"/>
              <a:cs typeface="Calibri" panose="020F0502020204030204" pitchFamily="34" charset="0"/>
            </a:endParaRPr>
          </a:p>
        </p:txBody>
      </p:sp>
      <p:sp>
        <p:nvSpPr>
          <p:cNvPr id="5" name="Rectangle 4"/>
          <p:cNvSpPr>
            <a:spLocks noGrp="1" noRot="1" noMove="1" noResize="1" noEditPoints="1" noAdjustHandles="1" noChangeArrowheads="1" noChangeShapeType="1"/>
          </p:cNvSpPr>
          <p:nvPr/>
        </p:nvSpPr>
        <p:spPr>
          <a:xfrm>
            <a:off x="7452360" y="3359219"/>
            <a:ext cx="3785616" cy="2721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1d</a:t>
            </a:r>
          </a:p>
        </p:txBody>
      </p:sp>
      <p:pic>
        <p:nvPicPr>
          <p:cNvPr id="6" name="Picture 5" descr="A picture containing text, vector graphics, businesscard">
            <a:extLst>
              <a:ext uri="{FF2B5EF4-FFF2-40B4-BE49-F238E27FC236}">
                <a16:creationId xmlns:a16="http://schemas.microsoft.com/office/drawing/2014/main" id="{810A358D-3E7D-4B1A-8F8B-6A3B21BFBC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16574" y="3686860"/>
            <a:ext cx="3457187" cy="1868813"/>
          </a:xfrm>
          <a:prstGeom prst="rect">
            <a:avLst/>
          </a:prstGeom>
        </p:spPr>
      </p:pic>
    </p:spTree>
    <p:extLst>
      <p:ext uri="{BB962C8B-B14F-4D97-AF65-F5344CB8AC3E}">
        <p14:creationId xmlns:p14="http://schemas.microsoft.com/office/powerpoint/2010/main" val="288834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221" y="725674"/>
            <a:ext cx="10986034" cy="792591"/>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800" b="1" dirty="0"/>
              <a:t>Sedgwick County Juvenile Field Services 18</a:t>
            </a:r>
            <a:r>
              <a:rPr lang="en-US" sz="3800" b="1" baseline="30000" dirty="0"/>
              <a:t>th</a:t>
            </a:r>
            <a:r>
              <a:rPr lang="en-US" sz="3800" b="1" dirty="0"/>
              <a:t> JD </a:t>
            </a:r>
          </a:p>
        </p:txBody>
      </p:sp>
      <p:sp>
        <p:nvSpPr>
          <p:cNvPr id="3" name="Content Placeholder 2"/>
          <p:cNvSpPr>
            <a:spLocks noGrp="1"/>
          </p:cNvSpPr>
          <p:nvPr>
            <p:ph idx="1"/>
          </p:nvPr>
        </p:nvSpPr>
        <p:spPr>
          <a:xfrm>
            <a:off x="457200" y="2092035"/>
            <a:ext cx="11139055" cy="4214421"/>
          </a:xfrm>
        </p:spPr>
        <p:txBody>
          <a:bodyPr>
            <a:normAutofit/>
          </a:bodyPr>
          <a:lstStyle/>
          <a:p>
            <a:r>
              <a:rPr lang="en-US" sz="2800"/>
              <a:t>Sedgwick County Juvenile Field Services (JFS) consists of 3 programs:</a:t>
            </a:r>
          </a:p>
          <a:p>
            <a:pPr lvl="1"/>
            <a:r>
              <a:rPr lang="en-US" sz="2000"/>
              <a:t>Community Supervision (JISP/JCF/CR)</a:t>
            </a:r>
          </a:p>
          <a:p>
            <a:pPr lvl="1"/>
            <a:r>
              <a:rPr lang="en-US" sz="2000"/>
              <a:t>Homebased Supervision (HBS)</a:t>
            </a:r>
          </a:p>
          <a:p>
            <a:pPr lvl="1"/>
            <a:r>
              <a:rPr lang="en-US" sz="2000"/>
              <a:t>Evening Reporting Center (ERC)</a:t>
            </a:r>
          </a:p>
          <a:p>
            <a:endParaRPr lang="en-US" sz="2600" dirty="0"/>
          </a:p>
        </p:txBody>
      </p:sp>
      <p:pic>
        <p:nvPicPr>
          <p:cNvPr id="4" name="Picture 3" descr="Sedgwick County Logo"/>
          <p:cNvPicPr>
            <a:picLocks noChangeAspect="1"/>
          </p:cNvPicPr>
          <p:nvPr/>
        </p:nvPicPr>
        <p:blipFill>
          <a:blip r:embed="rId3"/>
          <a:srcRect/>
          <a:stretch/>
        </p:blipFill>
        <p:spPr>
          <a:xfrm>
            <a:off x="7795115" y="3904488"/>
            <a:ext cx="1825280" cy="1825280"/>
          </a:xfrm>
          <a:prstGeom prst="rect">
            <a:avLst/>
          </a:prstGeom>
        </p:spPr>
      </p:pic>
    </p:spTree>
    <p:extLst>
      <p:ext uri="{BB962C8B-B14F-4D97-AF65-F5344CB8AC3E}">
        <p14:creationId xmlns:p14="http://schemas.microsoft.com/office/powerpoint/2010/main" val="340621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1"/>
          <p:cNvSpPr txBox="1">
            <a:spLocks noGrp="1"/>
          </p:cNvSpPr>
          <p:nvPr>
            <p:ph type="title" idx="4294967295"/>
          </p:nvPr>
        </p:nvSpPr>
        <p:spPr>
          <a:xfrm>
            <a:off x="601255" y="702156"/>
            <a:ext cx="3409783" cy="1013800"/>
          </a:xfrm>
          <a:prstGeom prst="rect">
            <a:avLst/>
          </a:prstGeom>
          <a:solidFill>
            <a:schemeClr val="accent1"/>
          </a:solidFill>
          <a:ln w="22225" cap="rnd"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44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200" b="0" i="0" u="none" strike="noStrike" kern="1200" cap="all" spc="0" normalizeH="0" baseline="0" noProof="0" dirty="0">
                <a:ln>
                  <a:noFill/>
                </a:ln>
                <a:solidFill>
                  <a:schemeClr val="bg1"/>
                </a:solidFill>
                <a:effectLst/>
                <a:uLnTx/>
                <a:uFillTx/>
                <a:latin typeface="+mj-lt"/>
                <a:ea typeface="+mj-ea"/>
                <a:cs typeface="+mj-cs"/>
              </a:rPr>
              <a:t>Community supervision (JISP/JCF/CR)</a:t>
            </a:r>
          </a:p>
        </p:txBody>
      </p:sp>
      <p:sp>
        <p:nvSpPr>
          <p:cNvPr id="6" name="Content Placeholder 2"/>
          <p:cNvSpPr txBox="1">
            <a:spLocks/>
          </p:cNvSpPr>
          <p:nvPr/>
        </p:nvSpPr>
        <p:spPr>
          <a:xfrm>
            <a:off x="601255" y="1964168"/>
            <a:ext cx="3409782" cy="403658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4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Arial" panose="020B0604020202020204" pitchFamily="34" charset="0"/>
              <a:buChar char="•"/>
              <a:defRPr sz="3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Arial" panose="020B0604020202020204" pitchFamily="34" charset="0"/>
              <a:buChar char="•"/>
              <a:defRPr sz="2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90000"/>
              </a:lnSpc>
            </a:pPr>
            <a:r>
              <a:rPr lang="en-US" sz="1600" dirty="0">
                <a:solidFill>
                  <a:schemeClr val="bg1"/>
                </a:solidFill>
              </a:rPr>
              <a:t>ISO’s work out of the Juvenile Field Services Office in Sedgwick County. ISO’s supervise youth sentenced to JISP, JCF and CR. </a:t>
            </a:r>
          </a:p>
          <a:p>
            <a:pPr marL="324000" lvl="1" indent="0">
              <a:lnSpc>
                <a:spcPct val="90000"/>
              </a:lnSpc>
              <a:buFont typeface="Wingdings 2" panose="05020102010507070707" pitchFamily="18" charset="2"/>
              <a:buChar char=""/>
            </a:pPr>
            <a:endParaRPr lang="en-US" sz="1400" dirty="0">
              <a:solidFill>
                <a:schemeClr val="bg1"/>
              </a:solidFill>
            </a:endParaRPr>
          </a:p>
          <a:p>
            <a:pPr marL="0" indent="0">
              <a:lnSpc>
                <a:spcPct val="90000"/>
              </a:lnSpc>
            </a:pPr>
            <a:endParaRPr lang="en-US" sz="1400" dirty="0">
              <a:solidFill>
                <a:schemeClr val="bg1"/>
              </a:solidFill>
            </a:endParaRPr>
          </a:p>
        </p:txBody>
      </p:sp>
      <p:pic>
        <p:nvPicPr>
          <p:cNvPr id="1028" name="Picture 4" descr="Brick, two-story building">
            <a:extLst>
              <a:ext uri="{FF2B5EF4-FFF2-40B4-BE49-F238E27FC236}">
                <a16:creationId xmlns:a16="http://schemas.microsoft.com/office/drawing/2014/main" id="{44446D4C-CDCD-8681-5B44-1A3A4E09B4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7718" y="1111641"/>
            <a:ext cx="5837426" cy="465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84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Intensive Supervised Probation (JISP)</a:t>
            </a:r>
          </a:p>
        </p:txBody>
      </p:sp>
      <p:sp>
        <p:nvSpPr>
          <p:cNvPr id="3" name="Content Placeholder 2"/>
          <p:cNvSpPr>
            <a:spLocks noGrp="1"/>
          </p:cNvSpPr>
          <p:nvPr>
            <p:ph idx="1"/>
          </p:nvPr>
        </p:nvSpPr>
        <p:spPr/>
        <p:txBody>
          <a:bodyPr>
            <a:normAutofit fontScale="70000" lnSpcReduction="20000"/>
          </a:bodyPr>
          <a:lstStyle/>
          <a:p>
            <a:r>
              <a:rPr lang="en-US" dirty="0"/>
              <a:t>Youth are placed on Intensive Probation for a time period determined by the court</a:t>
            </a:r>
          </a:p>
          <a:p>
            <a:r>
              <a:rPr lang="en-US" dirty="0"/>
              <a:t>Youth are assigned a level of supervision based on YLS score</a:t>
            </a:r>
          </a:p>
          <a:p>
            <a:r>
              <a:rPr lang="en-US" dirty="0"/>
              <a:t>ISO’s make referrals to community-based resources</a:t>
            </a:r>
          </a:p>
          <a:p>
            <a:r>
              <a:rPr lang="en-US" dirty="0"/>
              <a:t>Monitor compliance with court orders, issue graduated responses (VLR’s) for violation, award incentives and report progress back to the court </a:t>
            </a:r>
          </a:p>
          <a:p>
            <a:r>
              <a:rPr lang="en-US" dirty="0"/>
              <a:t>Award or Deny Earned Discharge Credits (EDC’s)</a:t>
            </a:r>
          </a:p>
          <a:p>
            <a:r>
              <a:rPr lang="en-US" dirty="0"/>
              <a:t>Keep YLS and Supervision Plan current </a:t>
            </a:r>
          </a:p>
        </p:txBody>
      </p:sp>
    </p:spTree>
    <p:extLst>
      <p:ext uri="{BB962C8B-B14F-4D97-AF65-F5344CB8AC3E}">
        <p14:creationId xmlns:p14="http://schemas.microsoft.com/office/powerpoint/2010/main" val="87876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Juvenile correctional Facility (</a:t>
            </a:r>
            <a:r>
              <a:rPr lang="en-US" dirty="0" err="1"/>
              <a:t>jcf</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Youth placed in the Kansas Department of Corrections – Juvenile Services Custody for placement at the Juvenile Correctional Facility </a:t>
            </a:r>
          </a:p>
          <a:p>
            <a:r>
              <a:rPr lang="en-US" dirty="0"/>
              <a:t>ISO’s maintain regular contact with the youth, family/guardian and CCII while the youth is at the JCF to monitor behavior and progress </a:t>
            </a:r>
          </a:p>
          <a:p>
            <a:r>
              <a:rPr lang="en-US" dirty="0"/>
              <a:t>Participate in pre-release planning </a:t>
            </a:r>
          </a:p>
        </p:txBody>
      </p:sp>
    </p:spTree>
    <p:extLst>
      <p:ext uri="{BB962C8B-B14F-4D97-AF65-F5344CB8AC3E}">
        <p14:creationId xmlns:p14="http://schemas.microsoft.com/office/powerpoint/2010/main" val="270303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Release (CR) </a:t>
            </a:r>
          </a:p>
        </p:txBody>
      </p:sp>
      <p:sp>
        <p:nvSpPr>
          <p:cNvPr id="3" name="Content Placeholder 2"/>
          <p:cNvSpPr>
            <a:spLocks noGrp="1"/>
          </p:cNvSpPr>
          <p:nvPr>
            <p:ph idx="1"/>
          </p:nvPr>
        </p:nvSpPr>
        <p:spPr/>
        <p:txBody>
          <a:bodyPr>
            <a:normAutofit fontScale="77500" lnSpcReduction="20000"/>
          </a:bodyPr>
          <a:lstStyle/>
          <a:p>
            <a:r>
              <a:rPr lang="en-US" dirty="0"/>
              <a:t>ISO’s provide post release supervision on youth released from the JCF that are placed on Conditional Release for a period of time </a:t>
            </a:r>
          </a:p>
          <a:p>
            <a:r>
              <a:rPr lang="en-US" dirty="0"/>
              <a:t>Goal is always to place the youth in the community with parent or other family member</a:t>
            </a:r>
          </a:p>
          <a:p>
            <a:r>
              <a:rPr lang="en-US" dirty="0"/>
              <a:t>ISO’s will make referrals to community-based services and get the youth in an education program or job skills program depending on need </a:t>
            </a:r>
          </a:p>
        </p:txBody>
      </p:sp>
    </p:spTree>
    <p:extLst>
      <p:ext uri="{BB962C8B-B14F-4D97-AF65-F5344CB8AC3E}">
        <p14:creationId xmlns:p14="http://schemas.microsoft.com/office/powerpoint/2010/main" val="229684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Homebased Supervision (HBS)</a:t>
            </a:r>
          </a:p>
        </p:txBody>
      </p:sp>
      <p:sp>
        <p:nvSpPr>
          <p:cNvPr id="3" name="Content Placeholder 2"/>
          <p:cNvSpPr>
            <a:spLocks noGrp="1"/>
          </p:cNvSpPr>
          <p:nvPr>
            <p:ph idx="1"/>
          </p:nvPr>
        </p:nvSpPr>
        <p:spPr/>
        <p:txBody>
          <a:bodyPr>
            <a:normAutofit fontScale="85000" lnSpcReduction="10000"/>
          </a:bodyPr>
          <a:lstStyle/>
          <a:p>
            <a:r>
              <a:rPr lang="en-US" dirty="0"/>
              <a:t>Supervise youth authorized for Homebased Supervision in lieu of detention </a:t>
            </a:r>
          </a:p>
          <a:p>
            <a:r>
              <a:rPr lang="en-US" dirty="0"/>
              <a:t>Ensure the youth follows the conditions of their release</a:t>
            </a:r>
          </a:p>
          <a:p>
            <a:r>
              <a:rPr lang="en-US" dirty="0"/>
              <a:t>Report violations to the Judge</a:t>
            </a:r>
          </a:p>
          <a:p>
            <a:r>
              <a:rPr lang="en-US" dirty="0"/>
              <a:t>Complete court reports for court hearings </a:t>
            </a:r>
          </a:p>
          <a:p>
            <a:r>
              <a:rPr lang="en-US" dirty="0"/>
              <a:t>Juvenile Pretrial Program (JPP)</a:t>
            </a:r>
          </a:p>
        </p:txBody>
      </p:sp>
    </p:spTree>
    <p:extLst>
      <p:ext uri="{BB962C8B-B14F-4D97-AF65-F5344CB8AC3E}">
        <p14:creationId xmlns:p14="http://schemas.microsoft.com/office/powerpoint/2010/main" val="98337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67C70-8EDE-AF01-8E3F-A21B8262B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7F525-6435-74A9-47FB-9C442BD3AC6B}"/>
              </a:ext>
            </a:extLst>
          </p:cNvPr>
          <p:cNvSpPr>
            <a:spLocks noGrp="1"/>
          </p:cNvSpPr>
          <p:nvPr>
            <p:ph type="title"/>
          </p:nvPr>
        </p:nvSpPr>
        <p:spPr/>
        <p:txBody>
          <a:bodyPr/>
          <a:lstStyle/>
          <a:p>
            <a:r>
              <a:rPr lang="en-US" b="1" dirty="0"/>
              <a:t>Strategies to address behavior change</a:t>
            </a:r>
          </a:p>
        </p:txBody>
      </p:sp>
      <p:sp>
        <p:nvSpPr>
          <p:cNvPr id="3" name="Content Placeholder 2">
            <a:extLst>
              <a:ext uri="{FF2B5EF4-FFF2-40B4-BE49-F238E27FC236}">
                <a16:creationId xmlns:a16="http://schemas.microsoft.com/office/drawing/2014/main" id="{86617CE9-6461-25B3-17BB-532ABA99D628}"/>
              </a:ext>
            </a:extLst>
          </p:cNvPr>
          <p:cNvSpPr>
            <a:spLocks noGrp="1"/>
          </p:cNvSpPr>
          <p:nvPr>
            <p:ph idx="1"/>
          </p:nvPr>
        </p:nvSpPr>
        <p:spPr>
          <a:xfrm>
            <a:off x="471056" y="1903405"/>
            <a:ext cx="11139752" cy="4372704"/>
          </a:xfrm>
        </p:spPr>
        <p:txBody>
          <a:bodyPr anchor="t">
            <a:normAutofit fontScale="47500" lnSpcReduction="20000"/>
          </a:bodyPr>
          <a:lstStyle/>
          <a:p>
            <a:pPr marL="0" indent="0">
              <a:buNone/>
            </a:pPr>
            <a:endParaRPr lang="en-US" sz="3600" dirty="0"/>
          </a:p>
          <a:p>
            <a:pPr marL="324000" lvl="1" indent="0">
              <a:buNone/>
            </a:pPr>
            <a:r>
              <a:rPr lang="en-US" sz="5300" dirty="0"/>
              <a:t>Strategies to Address Behaviors: </a:t>
            </a:r>
          </a:p>
          <a:p>
            <a:pPr lvl="1"/>
            <a:r>
              <a:rPr lang="en-US" sz="5300" dirty="0"/>
              <a:t>Graduated Responses/Violation Level Report (VLR)</a:t>
            </a:r>
          </a:p>
          <a:p>
            <a:pPr lvl="1"/>
            <a:r>
              <a:rPr lang="en-US" sz="5300" dirty="0"/>
              <a:t>Effective Practices In Correctional Settings (EPICS-II)</a:t>
            </a:r>
          </a:p>
          <a:p>
            <a:pPr lvl="1"/>
            <a:r>
              <a:rPr lang="en-US" sz="5300" dirty="0"/>
              <a:t>Referral to the Evening Reporting Center (ERC) for cognitive behavioral intervention groups, education assistance, employment support, substance abuse resources, and individual case management</a:t>
            </a:r>
          </a:p>
          <a:p>
            <a:pPr lvl="1"/>
            <a:r>
              <a:rPr lang="en-US" sz="5300" dirty="0"/>
              <a:t>Use the 4:1 Incentive to Sanction Ratio</a:t>
            </a:r>
          </a:p>
          <a:p>
            <a:pPr lvl="1"/>
            <a:r>
              <a:rPr lang="en-US" sz="5300" dirty="0"/>
              <a:t>Coaching Model for Change – Partnered with Justice System Partners</a:t>
            </a:r>
            <a:br>
              <a:rPr lang="en-US" sz="2100" dirty="0"/>
            </a:br>
            <a:endParaRPr lang="en-US" sz="21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27308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Evening Reporting Center (ERC)</a:t>
            </a:r>
          </a:p>
        </p:txBody>
      </p:sp>
      <p:sp>
        <p:nvSpPr>
          <p:cNvPr id="3" name="Content Placeholder 2"/>
          <p:cNvSpPr>
            <a:spLocks noGrp="1"/>
          </p:cNvSpPr>
          <p:nvPr>
            <p:ph idx="1"/>
          </p:nvPr>
        </p:nvSpPr>
        <p:spPr/>
        <p:txBody>
          <a:bodyPr>
            <a:normAutofit fontScale="77500" lnSpcReduction="20000"/>
          </a:bodyPr>
          <a:lstStyle/>
          <a:p>
            <a:r>
              <a:rPr lang="en-US" dirty="0"/>
              <a:t>Groups and Services offered by ERC:</a:t>
            </a:r>
          </a:p>
          <a:p>
            <a:pPr lvl="1"/>
            <a:r>
              <a:rPr lang="en-US" dirty="0"/>
              <a:t>In-Person Programming</a:t>
            </a:r>
          </a:p>
          <a:p>
            <a:pPr lvl="1"/>
            <a:r>
              <a:rPr lang="en-US" dirty="0"/>
              <a:t>Virtual Programming</a:t>
            </a:r>
          </a:p>
          <a:p>
            <a:pPr lvl="1"/>
            <a:r>
              <a:rPr lang="en-US" dirty="0"/>
              <a:t>Community Resources</a:t>
            </a:r>
          </a:p>
          <a:p>
            <a:pPr lvl="1"/>
            <a:r>
              <a:rPr lang="en-US" dirty="0"/>
              <a:t>Community Service Work</a:t>
            </a:r>
          </a:p>
          <a:p>
            <a:pPr lvl="1"/>
            <a:r>
              <a:rPr lang="en-US" dirty="0"/>
              <a:t>Education Services </a:t>
            </a:r>
          </a:p>
          <a:p>
            <a:pPr lvl="1"/>
            <a:r>
              <a:rPr lang="en-US" dirty="0"/>
              <a:t>Substance Abuse Treatment</a:t>
            </a:r>
          </a:p>
        </p:txBody>
      </p:sp>
    </p:spTree>
    <p:extLst>
      <p:ext uri="{BB962C8B-B14F-4D97-AF65-F5344CB8AC3E}">
        <p14:creationId xmlns:p14="http://schemas.microsoft.com/office/powerpoint/2010/main" val="1734063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Evening Reporting Center (ERC) </a:t>
            </a:r>
            <a:r>
              <a:rPr lang="en-US" sz="900" dirty="0"/>
              <a:t>2</a:t>
            </a:r>
          </a:p>
        </p:txBody>
      </p:sp>
      <p:sp>
        <p:nvSpPr>
          <p:cNvPr id="3" name="Content Placeholder 2"/>
          <p:cNvSpPr>
            <a:spLocks noGrp="1"/>
          </p:cNvSpPr>
          <p:nvPr>
            <p:ph idx="1"/>
          </p:nvPr>
        </p:nvSpPr>
        <p:spPr/>
        <p:txBody>
          <a:bodyPr>
            <a:normAutofit fontScale="77500" lnSpcReduction="20000"/>
          </a:bodyPr>
          <a:lstStyle/>
          <a:p>
            <a:r>
              <a:rPr lang="en-US" dirty="0"/>
              <a:t>Groups Offered:</a:t>
            </a:r>
          </a:p>
          <a:p>
            <a:pPr lvl="1"/>
            <a:r>
              <a:rPr lang="en-US" dirty="0"/>
              <a:t>Boy’s Council</a:t>
            </a:r>
          </a:p>
          <a:p>
            <a:pPr lvl="1"/>
            <a:r>
              <a:rPr lang="en-US" dirty="0"/>
              <a:t>Forward Thinking</a:t>
            </a:r>
          </a:p>
          <a:p>
            <a:pPr lvl="1"/>
            <a:r>
              <a:rPr lang="en-US" dirty="0"/>
              <a:t>Girl’s Circle </a:t>
            </a:r>
          </a:p>
          <a:p>
            <a:pPr lvl="1"/>
            <a:r>
              <a:rPr lang="en-US" dirty="0"/>
              <a:t>GROWTH</a:t>
            </a:r>
          </a:p>
          <a:p>
            <a:pPr lvl="1"/>
            <a:r>
              <a:rPr lang="en-US" dirty="0"/>
              <a:t>Protect Your Mind</a:t>
            </a:r>
          </a:p>
          <a:p>
            <a:pPr lvl="1"/>
            <a:r>
              <a:rPr lang="en-US" dirty="0"/>
              <a:t>Safe Dates</a:t>
            </a:r>
          </a:p>
        </p:txBody>
      </p:sp>
    </p:spTree>
    <p:extLst>
      <p:ext uri="{BB962C8B-B14F-4D97-AF65-F5344CB8AC3E}">
        <p14:creationId xmlns:p14="http://schemas.microsoft.com/office/powerpoint/2010/main" val="93402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Evening Reporting Center (ERC) </a:t>
            </a:r>
            <a:r>
              <a:rPr lang="en-US" sz="900" dirty="0"/>
              <a:t>3</a:t>
            </a:r>
          </a:p>
        </p:txBody>
      </p:sp>
      <p:sp>
        <p:nvSpPr>
          <p:cNvPr id="3" name="Content Placeholder 2"/>
          <p:cNvSpPr>
            <a:spLocks noGrp="1"/>
          </p:cNvSpPr>
          <p:nvPr>
            <p:ph idx="1"/>
          </p:nvPr>
        </p:nvSpPr>
        <p:spPr/>
        <p:txBody>
          <a:bodyPr>
            <a:normAutofit fontScale="70000" lnSpcReduction="20000"/>
          </a:bodyPr>
          <a:lstStyle/>
          <a:p>
            <a:r>
              <a:rPr lang="en-US" dirty="0"/>
              <a:t>Services Offered:</a:t>
            </a:r>
          </a:p>
          <a:p>
            <a:pPr lvl="1"/>
            <a:r>
              <a:rPr lang="en-US" dirty="0"/>
              <a:t>Evidence-based Cognitive Behavioral Interventions</a:t>
            </a:r>
          </a:p>
          <a:p>
            <a:pPr lvl="1"/>
            <a:r>
              <a:rPr lang="en-US" dirty="0"/>
              <a:t>Education Assistance – Includes GED prep, tutoring, online enrollment, and credit recovery funds</a:t>
            </a:r>
          </a:p>
          <a:p>
            <a:pPr lvl="1"/>
            <a:r>
              <a:rPr lang="en-US" dirty="0"/>
              <a:t>Substance Abuse – D&amp;A Evaluations and funds for treatment if needed</a:t>
            </a:r>
          </a:p>
          <a:p>
            <a:pPr lvl="1"/>
            <a:r>
              <a:rPr lang="en-US" dirty="0"/>
              <a:t>Employment Assistance</a:t>
            </a:r>
          </a:p>
          <a:p>
            <a:pPr lvl="1"/>
            <a:r>
              <a:rPr lang="en-US" dirty="0"/>
              <a:t>Partnerships with One Heart Project and School Halls not Prison Walls (Protect your Mind) </a:t>
            </a:r>
          </a:p>
          <a:p>
            <a:pPr lvl="1"/>
            <a:endParaRPr lang="en-US" dirty="0"/>
          </a:p>
        </p:txBody>
      </p:sp>
    </p:spTree>
    <p:extLst>
      <p:ext uri="{BB962C8B-B14F-4D97-AF65-F5344CB8AC3E}">
        <p14:creationId xmlns:p14="http://schemas.microsoft.com/office/powerpoint/2010/main" val="256690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Sedgwick County Department of Corrections - JIAC</a:t>
            </a:r>
          </a:p>
        </p:txBody>
      </p:sp>
      <p:sp>
        <p:nvSpPr>
          <p:cNvPr id="3" name="Content Placeholder 2"/>
          <p:cNvSpPr>
            <a:spLocks noGrp="1"/>
          </p:cNvSpPr>
          <p:nvPr>
            <p:ph idx="1"/>
          </p:nvPr>
        </p:nvSpPr>
        <p:spPr>
          <a:xfrm>
            <a:off x="581192" y="2180496"/>
            <a:ext cx="11029615" cy="4334604"/>
          </a:xfrm>
        </p:spPr>
        <p:txBody>
          <a:bodyPr>
            <a:normAutofit/>
          </a:bodyPr>
          <a:lstStyle/>
          <a:p>
            <a:pPr marL="0" indent="0">
              <a:buNone/>
            </a:pPr>
            <a:r>
              <a:rPr lang="en-US" sz="3200" dirty="0"/>
              <a:t>Sedgwick County Department of Corrections Juvenile Intake and Assessment Center (JIAC) consists of 3 programs:</a:t>
            </a:r>
          </a:p>
          <a:p>
            <a:pPr marL="0" indent="0">
              <a:buNone/>
            </a:pPr>
            <a:endParaRPr lang="en-US" sz="3200" dirty="0"/>
          </a:p>
          <a:p>
            <a:pPr lvl="1">
              <a:buFont typeface="Wingdings" panose="05000000000000000000" pitchFamily="2" charset="2"/>
              <a:buChar char="§"/>
            </a:pPr>
            <a:r>
              <a:rPr lang="en-US" dirty="0"/>
              <a:t>Juvenile Intake, Assessment, Release</a:t>
            </a:r>
          </a:p>
          <a:p>
            <a:pPr lvl="1">
              <a:buFont typeface="Wingdings" panose="05000000000000000000" pitchFamily="2" charset="2"/>
              <a:buChar char="§"/>
            </a:pPr>
            <a:r>
              <a:rPr lang="en-US" dirty="0"/>
              <a:t>Immediate Intervention Program (IIP)</a:t>
            </a:r>
          </a:p>
          <a:p>
            <a:pPr lvl="1">
              <a:buFont typeface="Wingdings" panose="05000000000000000000" pitchFamily="2" charset="2"/>
              <a:buChar char="§"/>
            </a:pPr>
            <a:r>
              <a:rPr lang="en-US" dirty="0"/>
              <a:t>Coordination of Services (POWER Program)</a:t>
            </a:r>
          </a:p>
          <a:p>
            <a:endParaRPr lang="en-US" dirty="0"/>
          </a:p>
        </p:txBody>
      </p:sp>
    </p:spTree>
    <p:extLst>
      <p:ext uri="{BB962C8B-B14F-4D97-AF65-F5344CB8AC3E}">
        <p14:creationId xmlns:p14="http://schemas.microsoft.com/office/powerpoint/2010/main" val="311663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060">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63" name="Rectangle 2062">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rick building with the Sedgwick County logo and the words Juvenile Residential Facility, 881">
            <a:extLst>
              <a:ext uri="{FF2B5EF4-FFF2-40B4-BE49-F238E27FC236}">
                <a16:creationId xmlns:a16="http://schemas.microsoft.com/office/drawing/2014/main" id="{983B9EF6-A52C-3FD3-CCD0-DDD9BCFBE8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9091" b="2848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065" name="Group 2064">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66" name="Rectangle 2065">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7" name="Rectangle 2066">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A74DD36-5A73-EED0-3E6F-36D5C696D955}"/>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dirty="0"/>
              <a:t>Juvenile Residential Facility (JRF)</a:t>
            </a:r>
          </a:p>
        </p:txBody>
      </p:sp>
    </p:spTree>
    <p:extLst>
      <p:ext uri="{BB962C8B-B14F-4D97-AF65-F5344CB8AC3E}">
        <p14:creationId xmlns:p14="http://schemas.microsoft.com/office/powerpoint/2010/main" val="51407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17EB-10A7-8E9A-B9D5-BA08507221FE}"/>
              </a:ext>
            </a:extLst>
          </p:cNvPr>
          <p:cNvSpPr>
            <a:spLocks noGrp="1"/>
          </p:cNvSpPr>
          <p:nvPr>
            <p:ph type="title"/>
          </p:nvPr>
        </p:nvSpPr>
        <p:spPr/>
        <p:txBody>
          <a:bodyPr/>
          <a:lstStyle/>
          <a:p>
            <a:r>
              <a:rPr lang="en-US"/>
              <a:t>Partnership with dcf/emberhope</a:t>
            </a:r>
            <a:endParaRPr lang="en-US" dirty="0"/>
          </a:p>
        </p:txBody>
      </p:sp>
      <p:sp>
        <p:nvSpPr>
          <p:cNvPr id="3" name="Content Placeholder 2">
            <a:extLst>
              <a:ext uri="{FF2B5EF4-FFF2-40B4-BE49-F238E27FC236}">
                <a16:creationId xmlns:a16="http://schemas.microsoft.com/office/drawing/2014/main" id="{ABEEAB92-2439-5843-C8D6-8E9A2E97E5C5}"/>
              </a:ext>
            </a:extLst>
          </p:cNvPr>
          <p:cNvSpPr>
            <a:spLocks noGrp="1"/>
          </p:cNvSpPr>
          <p:nvPr>
            <p:ph idx="1"/>
          </p:nvPr>
        </p:nvSpPr>
        <p:spPr/>
        <p:txBody>
          <a:bodyPr/>
          <a:lstStyle/>
          <a:p>
            <a:r>
              <a:rPr lang="en-US"/>
              <a:t>October of 2024 JRF entered into an agreement with DCF to serve crossover youth as a short-term emergency placement (30-days)</a:t>
            </a:r>
          </a:p>
          <a:p>
            <a:endParaRPr lang="en-US" dirty="0"/>
          </a:p>
        </p:txBody>
      </p:sp>
    </p:spTree>
    <p:extLst>
      <p:ext uri="{BB962C8B-B14F-4D97-AF65-F5344CB8AC3E}">
        <p14:creationId xmlns:p14="http://schemas.microsoft.com/office/powerpoint/2010/main" val="311420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326A8-BD09-6A76-7AFD-B0568EFA711C}"/>
              </a:ext>
            </a:extLst>
          </p:cNvPr>
          <p:cNvSpPr>
            <a:spLocks noGrp="1"/>
          </p:cNvSpPr>
          <p:nvPr>
            <p:ph type="title"/>
          </p:nvPr>
        </p:nvSpPr>
        <p:spPr/>
        <p:txBody>
          <a:bodyPr/>
          <a:lstStyle/>
          <a:p>
            <a:r>
              <a:rPr lang="en-US" dirty="0"/>
              <a:t>Placement criteria</a:t>
            </a:r>
          </a:p>
        </p:txBody>
      </p:sp>
      <p:sp>
        <p:nvSpPr>
          <p:cNvPr id="3" name="Content Placeholder 2">
            <a:extLst>
              <a:ext uri="{FF2B5EF4-FFF2-40B4-BE49-F238E27FC236}">
                <a16:creationId xmlns:a16="http://schemas.microsoft.com/office/drawing/2014/main" id="{C8EF806A-8BC2-B0BA-091C-9231AFCA2490}"/>
              </a:ext>
            </a:extLst>
          </p:cNvPr>
          <p:cNvSpPr>
            <a:spLocks noGrp="1"/>
          </p:cNvSpPr>
          <p:nvPr>
            <p:ph idx="1"/>
          </p:nvPr>
        </p:nvSpPr>
        <p:spPr/>
        <p:txBody>
          <a:bodyPr/>
          <a:lstStyle/>
          <a:p>
            <a:r>
              <a:rPr lang="en-US" dirty="0"/>
              <a:t>Youth must be between ages of 12-17</a:t>
            </a:r>
          </a:p>
          <a:p>
            <a:endParaRPr lang="en-US" dirty="0"/>
          </a:p>
          <a:p>
            <a:r>
              <a:rPr lang="en-US" dirty="0"/>
              <a:t>Considered a “cross-over youth” by definition </a:t>
            </a:r>
          </a:p>
          <a:p>
            <a:pPr marL="0" indent="0">
              <a:buNone/>
            </a:pPr>
            <a:endParaRPr lang="en-US" dirty="0"/>
          </a:p>
        </p:txBody>
      </p:sp>
    </p:spTree>
    <p:extLst>
      <p:ext uri="{BB962C8B-B14F-4D97-AF65-F5344CB8AC3E}">
        <p14:creationId xmlns:p14="http://schemas.microsoft.com/office/powerpoint/2010/main" val="364839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34E18-54F5-9A4C-F793-B8A8FB2F656B}"/>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Exclusionary factors</a:t>
            </a:r>
          </a:p>
        </p:txBody>
      </p:sp>
      <p:sp>
        <p:nvSpPr>
          <p:cNvPr id="19" name="Content Placeholder 2">
            <a:extLst>
              <a:ext uri="{FF2B5EF4-FFF2-40B4-BE49-F238E27FC236}">
                <a16:creationId xmlns:a16="http://schemas.microsoft.com/office/drawing/2014/main" id="{D86D8CDC-05BB-7805-6ED6-C131E0AAFC8A}"/>
              </a:ext>
            </a:extLst>
          </p:cNvPr>
          <p:cNvSpPr>
            <a:spLocks noGrp="1"/>
          </p:cNvSpPr>
          <p:nvPr>
            <p:ph idx="1"/>
          </p:nvPr>
        </p:nvSpPr>
        <p:spPr>
          <a:xfrm>
            <a:off x="4765586" y="139207"/>
            <a:ext cx="7426413" cy="6357846"/>
          </a:xfrm>
        </p:spPr>
        <p:txBody>
          <a:bodyPr anchor="ctr">
            <a:normAutofit/>
          </a:bodyPr>
          <a:lstStyle/>
          <a:p>
            <a:pPr lvl="0">
              <a:lnSpc>
                <a:spcPct val="90000"/>
              </a:lnSpc>
            </a:pPr>
            <a:r>
              <a:rPr lang="en-US" sz="1600" dirty="0"/>
              <a:t>Actively suicidal or recent suicide attempt</a:t>
            </a:r>
          </a:p>
          <a:p>
            <a:pPr lvl="0">
              <a:lnSpc>
                <a:spcPct val="90000"/>
              </a:lnSpc>
            </a:pPr>
            <a:r>
              <a:rPr lang="en-US" sz="1600" dirty="0"/>
              <a:t>Displaying behaviors and symptoms of a psychotic disorder </a:t>
            </a:r>
          </a:p>
          <a:p>
            <a:pPr lvl="0">
              <a:lnSpc>
                <a:spcPct val="90000"/>
              </a:lnSpc>
            </a:pPr>
            <a:r>
              <a:rPr lang="en-US" sz="1600" dirty="0"/>
              <a:t>Mental or behavioral health conditions that require constant monitoring or 1:1 staffing to maintain placement</a:t>
            </a:r>
          </a:p>
          <a:p>
            <a:pPr lvl="0">
              <a:lnSpc>
                <a:spcPct val="90000"/>
              </a:lnSpc>
            </a:pPr>
            <a:r>
              <a:rPr lang="en-US" sz="1600" dirty="0"/>
              <a:t>Medical conditions that require constant monitoring by a physician or other health care professional </a:t>
            </a:r>
          </a:p>
          <a:p>
            <a:pPr lvl="0">
              <a:lnSpc>
                <a:spcPct val="90000"/>
              </a:lnSpc>
            </a:pPr>
            <a:r>
              <a:rPr lang="en-US" sz="1600" dirty="0"/>
              <a:t>Signs of acute illness that appear to need immediate medical care </a:t>
            </a:r>
          </a:p>
          <a:p>
            <a:pPr lvl="0">
              <a:lnSpc>
                <a:spcPct val="90000"/>
              </a:lnSpc>
            </a:pPr>
            <a:r>
              <a:rPr lang="en-US" sz="1600" dirty="0"/>
              <a:t>Signs of intoxication with significant impairment in functioning </a:t>
            </a:r>
          </a:p>
          <a:p>
            <a:pPr lvl="0">
              <a:lnSpc>
                <a:spcPct val="90000"/>
              </a:lnSpc>
            </a:pPr>
            <a:r>
              <a:rPr lang="en-US" sz="1600" dirty="0"/>
              <a:t>Detoxing from drugs or alcohol </a:t>
            </a:r>
          </a:p>
          <a:p>
            <a:pPr lvl="0">
              <a:lnSpc>
                <a:spcPct val="90000"/>
              </a:lnSpc>
            </a:pPr>
            <a:r>
              <a:rPr lang="en-US" sz="1600" dirty="0"/>
              <a:t>IQ of 70 or below </a:t>
            </a:r>
          </a:p>
          <a:p>
            <a:pPr lvl="0">
              <a:lnSpc>
                <a:spcPct val="90000"/>
              </a:lnSpc>
            </a:pPr>
            <a:r>
              <a:rPr lang="en-US" sz="1600" dirty="0"/>
              <a:t>Currently placed at Secure Care Center  </a:t>
            </a:r>
          </a:p>
          <a:p>
            <a:pPr lvl="0">
              <a:lnSpc>
                <a:spcPct val="90000"/>
              </a:lnSpc>
            </a:pPr>
            <a:r>
              <a:rPr lang="en-US" sz="1600" dirty="0"/>
              <a:t>Currently engaged in CDDO (County Developmental Disabilities Organization) services (as this could limit access to services)</a:t>
            </a:r>
          </a:p>
          <a:p>
            <a:pPr>
              <a:lnSpc>
                <a:spcPct val="90000"/>
              </a:lnSpc>
            </a:pPr>
            <a:endParaRPr lang="en-US" sz="1300" dirty="0"/>
          </a:p>
        </p:txBody>
      </p:sp>
    </p:spTree>
    <p:extLst>
      <p:ext uri="{BB962C8B-B14F-4D97-AF65-F5344CB8AC3E}">
        <p14:creationId xmlns:p14="http://schemas.microsoft.com/office/powerpoint/2010/main" val="4006680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a:t>
            </a:r>
            <a:r>
              <a:rPr lang="en-US" baseline="30000" dirty="0"/>
              <a:t>th</a:t>
            </a:r>
            <a:r>
              <a:rPr lang="en-US" dirty="0"/>
              <a:t> Judicial district contact information</a:t>
            </a:r>
          </a:p>
        </p:txBody>
      </p:sp>
      <p:sp>
        <p:nvSpPr>
          <p:cNvPr id="3" name="Content Placeholder 2"/>
          <p:cNvSpPr>
            <a:spLocks noGrp="1"/>
          </p:cNvSpPr>
          <p:nvPr>
            <p:ph sz="half" idx="1"/>
          </p:nvPr>
        </p:nvSpPr>
        <p:spPr/>
        <p:txBody>
          <a:bodyPr>
            <a:normAutofit/>
          </a:bodyPr>
          <a:lstStyle/>
          <a:p>
            <a:r>
              <a:rPr lang="en-US" sz="2000" dirty="0"/>
              <a:t>Steven Stonehouse, Director                                                                                                          (316) 660-9753</a:t>
            </a:r>
          </a:p>
          <a:p>
            <a:r>
              <a:rPr lang="en-US" sz="2000" dirty="0"/>
              <a:t>Mario Salinas, Deputy Director of Juvenile Services                                                                   (316) 660-7014</a:t>
            </a:r>
          </a:p>
          <a:p>
            <a:r>
              <a:rPr lang="en-US" sz="2000" dirty="0"/>
              <a:t>Alex Allbaugh, Corrections Coordinator JIAC                                                                                (316) 660-5356 </a:t>
            </a:r>
          </a:p>
          <a:p>
            <a:r>
              <a:rPr lang="en-US" sz="2000" dirty="0"/>
              <a:t>Kevin Cocking, Juvenile Residential &amp; Community Supervision Administrator                                                                  (316) 660-5395</a:t>
            </a:r>
          </a:p>
        </p:txBody>
      </p:sp>
      <p:sp>
        <p:nvSpPr>
          <p:cNvPr id="4" name="Content Placeholder 3">
            <a:extLst>
              <a:ext uri="{FF2B5EF4-FFF2-40B4-BE49-F238E27FC236}">
                <a16:creationId xmlns:a16="http://schemas.microsoft.com/office/drawing/2014/main" id="{0DD75960-55C5-83EA-7AB0-B7044BAED5EE}"/>
              </a:ext>
            </a:extLst>
          </p:cNvPr>
          <p:cNvSpPr>
            <a:spLocks noGrp="1"/>
          </p:cNvSpPr>
          <p:nvPr>
            <p:ph sz="half" idx="2"/>
          </p:nvPr>
        </p:nvSpPr>
        <p:spPr>
          <a:xfrm>
            <a:off x="5878322" y="2228003"/>
            <a:ext cx="5422392" cy="2444205"/>
          </a:xfrm>
        </p:spPr>
        <p:txBody>
          <a:bodyPr>
            <a:normAutofit/>
          </a:bodyPr>
          <a:lstStyle/>
          <a:p>
            <a:r>
              <a:rPr lang="en-US" sz="2000" dirty="0"/>
              <a:t>Stacy Bell, Juvenile Intake and Detention Administrator                                                                    (316) 660-1654</a:t>
            </a:r>
          </a:p>
          <a:p>
            <a:r>
              <a:rPr lang="en-US" sz="2000" dirty="0"/>
              <a:t>Larry Burks, Evening Reporting Center Program Manager                                                             (316) 660-5401</a:t>
            </a:r>
          </a:p>
          <a:p>
            <a:pPr marL="0" indent="0">
              <a:buNone/>
            </a:pPr>
            <a:endParaRPr lang="en-US" dirty="0"/>
          </a:p>
        </p:txBody>
      </p:sp>
    </p:spTree>
    <p:extLst>
      <p:ext uri="{BB962C8B-B14F-4D97-AF65-F5344CB8AC3E}">
        <p14:creationId xmlns:p14="http://schemas.microsoft.com/office/powerpoint/2010/main" val="42939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JIAC – Intake, assessment, release</a:t>
            </a:r>
          </a:p>
        </p:txBody>
      </p:sp>
      <p:sp>
        <p:nvSpPr>
          <p:cNvPr id="3" name="Content Placeholder 2"/>
          <p:cNvSpPr>
            <a:spLocks noGrp="1"/>
          </p:cNvSpPr>
          <p:nvPr>
            <p:ph idx="1"/>
          </p:nvPr>
        </p:nvSpPr>
        <p:spPr>
          <a:xfrm>
            <a:off x="581192" y="2014538"/>
            <a:ext cx="11029615" cy="4529138"/>
          </a:xfrm>
        </p:spPr>
        <p:txBody>
          <a:bodyPr>
            <a:normAutofit fontScale="92500" lnSpcReduction="10000"/>
          </a:bodyPr>
          <a:lstStyle/>
          <a:p>
            <a:r>
              <a:rPr lang="en-US" dirty="0"/>
              <a:t>24/7 program </a:t>
            </a:r>
          </a:p>
          <a:p>
            <a:r>
              <a:rPr lang="en-US" dirty="0"/>
              <a:t>Police drop offs: youth arrested in Sedgwick County between the ages of 10-17</a:t>
            </a:r>
          </a:p>
          <a:p>
            <a:pPr lvl="1">
              <a:buFont typeface="Wingdings" panose="05000000000000000000" pitchFamily="2" charset="2"/>
              <a:buChar char="q"/>
            </a:pPr>
            <a:r>
              <a:rPr lang="en-US" dirty="0"/>
              <a:t>Officer Release Form</a:t>
            </a:r>
          </a:p>
          <a:p>
            <a:pPr lvl="1">
              <a:buFont typeface="Wingdings" panose="05000000000000000000" pitchFamily="2" charset="2"/>
              <a:buChar char="q"/>
            </a:pPr>
            <a:r>
              <a:rPr lang="en-US" dirty="0"/>
              <a:t>QMHP Release Form</a:t>
            </a:r>
          </a:p>
          <a:p>
            <a:r>
              <a:rPr lang="en-US" dirty="0"/>
              <a:t>Notice to Appear/Agreement to Appear (NTA/ATA)</a:t>
            </a:r>
          </a:p>
          <a:p>
            <a:r>
              <a:rPr lang="en-US" dirty="0"/>
              <a:t>150 referred youth/month</a:t>
            </a:r>
          </a:p>
        </p:txBody>
      </p:sp>
    </p:spTree>
    <p:extLst>
      <p:ext uri="{BB962C8B-B14F-4D97-AF65-F5344CB8AC3E}">
        <p14:creationId xmlns:p14="http://schemas.microsoft.com/office/powerpoint/2010/main" val="114278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JIAC – intake, assessment, release </a:t>
            </a:r>
            <a:r>
              <a:rPr lang="en-US" sz="900" dirty="0"/>
              <a:t>2</a:t>
            </a:r>
          </a:p>
        </p:txBody>
      </p:sp>
      <p:sp>
        <p:nvSpPr>
          <p:cNvPr id="3" name="Content Placeholder 2"/>
          <p:cNvSpPr>
            <a:spLocks noGrp="1"/>
          </p:cNvSpPr>
          <p:nvPr>
            <p:ph idx="1"/>
          </p:nvPr>
        </p:nvSpPr>
        <p:spPr>
          <a:xfrm>
            <a:off x="581193" y="2180496"/>
            <a:ext cx="5262396" cy="3678303"/>
          </a:xfrm>
        </p:spPr>
        <p:txBody>
          <a:bodyPr/>
          <a:lstStyle/>
          <a:p>
            <a:r>
              <a:rPr lang="en-US" dirty="0"/>
              <a:t>Intake (Booking)</a:t>
            </a:r>
          </a:p>
          <a:p>
            <a:pPr lvl="1">
              <a:buFont typeface="Wingdings" panose="05000000000000000000" pitchFamily="2" charset="2"/>
              <a:buChar char="q"/>
            </a:pPr>
            <a:r>
              <a:rPr lang="en-US" dirty="0"/>
              <a:t>Mug/tattoo photos</a:t>
            </a:r>
          </a:p>
          <a:p>
            <a:pPr lvl="1">
              <a:buFont typeface="Wingdings" panose="05000000000000000000" pitchFamily="2" charset="2"/>
              <a:buChar char="q"/>
            </a:pPr>
            <a:r>
              <a:rPr lang="en-US" dirty="0"/>
              <a:t>Fingerprinting</a:t>
            </a:r>
          </a:p>
          <a:p>
            <a:pPr lvl="1">
              <a:buFont typeface="Wingdings" panose="05000000000000000000" pitchFamily="2" charset="2"/>
              <a:buChar char="q"/>
            </a:pPr>
            <a:r>
              <a:rPr lang="en-US" dirty="0"/>
              <a:t>DNA collection</a:t>
            </a:r>
          </a:p>
          <a:p>
            <a:endParaRPr lang="en-US" dirty="0"/>
          </a:p>
        </p:txBody>
      </p:sp>
      <p:sp>
        <p:nvSpPr>
          <p:cNvPr id="4" name="TextBox 3"/>
          <p:cNvSpPr txBox="1"/>
          <p:nvPr/>
        </p:nvSpPr>
        <p:spPr>
          <a:xfrm>
            <a:off x="7500938" y="3696481"/>
            <a:ext cx="4329112" cy="646331"/>
          </a:xfrm>
          <a:prstGeom prst="rect">
            <a:avLst/>
          </a:prstGeom>
          <a:noFill/>
        </p:spPr>
        <p:txBody>
          <a:bodyPr wrap="square" rtlCol="0">
            <a:spAutoFit/>
          </a:bodyPr>
          <a:lstStyle/>
          <a:p>
            <a:r>
              <a:rPr lang="en-US" sz="3600" dirty="0"/>
              <a:t>(Photo of intake area)</a:t>
            </a:r>
          </a:p>
        </p:txBody>
      </p:sp>
      <p:pic>
        <p:nvPicPr>
          <p:cNvPr id="6" name="Content Placeholder 7" descr="A picture containing floor, indoor, ceiling, room">
            <a:extLst>
              <a:ext uri="{FF2B5EF4-FFF2-40B4-BE49-F238E27FC236}">
                <a16:creationId xmlns:a16="http://schemas.microsoft.com/office/drawing/2014/main" id="{9B992E48-B6AD-0F42-2EFF-B8EADBE6B40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r="4661"/>
          <a:stretch>
            <a:fillRect/>
          </a:stretch>
        </p:blipFill>
        <p:spPr>
          <a:xfrm>
            <a:off x="6148389" y="2146386"/>
            <a:ext cx="5377496" cy="4230291"/>
          </a:xfrm>
          <a:prstGeom prst="rect">
            <a:avLst/>
          </a:prstGeom>
          <a:ln w="57150">
            <a:solidFill>
              <a:schemeClr val="accent1">
                <a:lumMod val="60000"/>
                <a:lumOff val="40000"/>
              </a:schemeClr>
            </a:solidFill>
          </a:ln>
        </p:spPr>
      </p:pic>
    </p:spTree>
    <p:extLst>
      <p:ext uri="{BB962C8B-B14F-4D97-AF65-F5344CB8AC3E}">
        <p14:creationId xmlns:p14="http://schemas.microsoft.com/office/powerpoint/2010/main" val="291009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JIAC – intake, assessment, release </a:t>
            </a:r>
            <a:r>
              <a:rPr lang="en-US" sz="900" dirty="0"/>
              <a:t>3</a:t>
            </a:r>
          </a:p>
        </p:txBody>
      </p:sp>
      <p:pic>
        <p:nvPicPr>
          <p:cNvPr id="4" name="Picture 3" descr="A picture containing text, indoor, floor, ceiling">
            <a:extLst>
              <a:ext uri="{FF2B5EF4-FFF2-40B4-BE49-F238E27FC236}">
                <a16:creationId xmlns:a16="http://schemas.microsoft.com/office/drawing/2014/main" id="{98DC6B79-1624-9CBE-BF4D-DBB53D36EEB0}"/>
              </a:ext>
            </a:extLst>
          </p:cNvPr>
          <p:cNvPicPr>
            <a:picLocks noChangeAspect="1"/>
          </p:cNvPicPr>
          <p:nvPr/>
        </p:nvPicPr>
        <p:blipFill>
          <a:blip r:embed="rId3"/>
          <a:stretch>
            <a:fillRect/>
          </a:stretch>
        </p:blipFill>
        <p:spPr>
          <a:xfrm>
            <a:off x="1079824" y="1927981"/>
            <a:ext cx="10032351" cy="4518539"/>
          </a:xfrm>
          <a:prstGeom prst="rect">
            <a:avLst/>
          </a:prstGeom>
          <a:ln w="38100">
            <a:solidFill>
              <a:schemeClr val="accent1">
                <a:lumMod val="75000"/>
              </a:schemeClr>
            </a:solidFill>
          </a:ln>
        </p:spPr>
      </p:pic>
    </p:spTree>
    <p:extLst>
      <p:ext uri="{BB962C8B-B14F-4D97-AF65-F5344CB8AC3E}">
        <p14:creationId xmlns:p14="http://schemas.microsoft.com/office/powerpoint/2010/main" val="51029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wo chairs sitting in front of a colorful mural">
            <a:extLst>
              <a:ext uri="{FF2B5EF4-FFF2-40B4-BE49-F238E27FC236}">
                <a16:creationId xmlns:a16="http://schemas.microsoft.com/office/drawing/2014/main" id="{04F7C7CA-B1D6-C039-EA73-B930F62D2D38}"/>
              </a:ext>
            </a:extLst>
          </p:cNvPr>
          <p:cNvPicPr>
            <a:picLocks noChangeAspect="1"/>
          </p:cNvPicPr>
          <p:nvPr/>
        </p:nvPicPr>
        <p:blipFill>
          <a:blip r:embed="rId3"/>
          <a:srcRect t="56008" r="9090" b="15355"/>
          <a:stretch>
            <a:fill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4" name="Rectangle 13">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584200" y="1006956"/>
            <a:ext cx="3412067" cy="1372177"/>
          </a:xfrm>
        </p:spPr>
        <p:txBody>
          <a:bodyPr anchor="ctr">
            <a:normAutofit/>
          </a:bodyPr>
          <a:lstStyle/>
          <a:p>
            <a:pPr>
              <a:lnSpc>
                <a:spcPct val="90000"/>
              </a:lnSpc>
            </a:pPr>
            <a:r>
              <a:rPr lang="en-US" sz="3100" dirty="0"/>
              <a:t>JIAC – Intake, assessment, release </a:t>
            </a:r>
            <a:r>
              <a:rPr lang="en-US" sz="900" dirty="0"/>
              <a:t>4</a:t>
            </a:r>
          </a:p>
        </p:txBody>
      </p:sp>
      <p:sp>
        <p:nvSpPr>
          <p:cNvPr id="3" name="Content Placeholder 2"/>
          <p:cNvSpPr>
            <a:spLocks noGrp="1"/>
          </p:cNvSpPr>
          <p:nvPr>
            <p:ph idx="1"/>
          </p:nvPr>
        </p:nvSpPr>
        <p:spPr>
          <a:xfrm>
            <a:off x="581193" y="2438399"/>
            <a:ext cx="3415074" cy="3564467"/>
          </a:xfrm>
        </p:spPr>
        <p:txBody>
          <a:bodyPr>
            <a:normAutofit lnSpcReduction="10000"/>
          </a:bodyPr>
          <a:lstStyle/>
          <a:p>
            <a:pPr>
              <a:lnSpc>
                <a:spcPct val="90000"/>
              </a:lnSpc>
            </a:pPr>
            <a:endParaRPr lang="en-US" sz="1000" dirty="0">
              <a:solidFill>
                <a:schemeClr val="bg1"/>
              </a:solidFill>
            </a:endParaRPr>
          </a:p>
          <a:p>
            <a:pPr>
              <a:lnSpc>
                <a:spcPct val="90000"/>
              </a:lnSpc>
            </a:pPr>
            <a:r>
              <a:rPr lang="en-US" sz="1000" dirty="0">
                <a:solidFill>
                  <a:schemeClr val="bg1"/>
                </a:solidFill>
              </a:rPr>
              <a:t>Assessment</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Kansas Detention Assessment Instrument (KDAI)</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Human Trafficking Screening Instrument (HTSI)</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Juvenile Relational Inquiry Tool (JRIT)</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ASQ &amp; MAYSI-II</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Substance use</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Family/home life</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Education</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Peer relationships</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Mental &amp; physical health</a:t>
            </a:r>
          </a:p>
          <a:p>
            <a:pPr lvl="1" defTabSz="685800">
              <a:lnSpc>
                <a:spcPct val="90000"/>
              </a:lnSpc>
              <a:spcBef>
                <a:spcPts val="1000"/>
              </a:spcBef>
              <a:spcAft>
                <a:spcPts val="200"/>
              </a:spcAft>
              <a:buFont typeface="Wingdings" panose="05000000000000000000" pitchFamily="2" charset="2"/>
              <a:buChar char="q"/>
            </a:pPr>
            <a:r>
              <a:rPr lang="en-US" sz="1000" dirty="0">
                <a:solidFill>
                  <a:schemeClr val="bg1"/>
                </a:solidFill>
                <a:latin typeface="Arial" panose="020B0604020202020204" pitchFamily="34" charset="0"/>
                <a:cs typeface="Arial" panose="020B0604020202020204" pitchFamily="34" charset="0"/>
              </a:rPr>
              <a:t>Risk for Reoffending (RFR)</a:t>
            </a:r>
          </a:p>
          <a:p>
            <a:pPr>
              <a:lnSpc>
                <a:spcPct val="90000"/>
              </a:lnSpc>
            </a:pPr>
            <a:endParaRPr lang="en-US" sz="500" dirty="0">
              <a:solidFill>
                <a:schemeClr val="bg1"/>
              </a:solidFill>
            </a:endParaRPr>
          </a:p>
        </p:txBody>
      </p:sp>
    </p:spTree>
    <p:extLst>
      <p:ext uri="{BB962C8B-B14F-4D97-AF65-F5344CB8AC3E}">
        <p14:creationId xmlns:p14="http://schemas.microsoft.com/office/powerpoint/2010/main" val="48323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t>JIAC – intake, assessment, release </a:t>
            </a:r>
            <a:r>
              <a:rPr lang="en-US" sz="900" dirty="0"/>
              <a:t>5</a:t>
            </a:r>
          </a:p>
        </p:txBody>
      </p:sp>
      <p:sp>
        <p:nvSpPr>
          <p:cNvPr id="3" name="Content Placeholder 2"/>
          <p:cNvSpPr>
            <a:spLocks noGrp="1"/>
          </p:cNvSpPr>
          <p:nvPr>
            <p:ph idx="1"/>
          </p:nvPr>
        </p:nvSpPr>
        <p:spPr>
          <a:xfrm>
            <a:off x="581192" y="2180496"/>
            <a:ext cx="7225075" cy="4194904"/>
          </a:xfrm>
        </p:spPr>
        <p:txBody>
          <a:bodyPr>
            <a:normAutofit/>
          </a:bodyPr>
          <a:lstStyle/>
          <a:p>
            <a:pPr>
              <a:lnSpc>
                <a:spcPct val="90000"/>
              </a:lnSpc>
            </a:pPr>
            <a:r>
              <a:rPr lang="en-US" sz="2600" dirty="0"/>
              <a:t>Release</a:t>
            </a:r>
          </a:p>
          <a:p>
            <a:pPr lvl="1">
              <a:lnSpc>
                <a:spcPct val="90000"/>
              </a:lnSpc>
              <a:buFont typeface="Wingdings" panose="05000000000000000000" pitchFamily="2" charset="2"/>
              <a:buChar char="q"/>
            </a:pPr>
            <a:r>
              <a:rPr lang="en-US" sz="2600" dirty="0"/>
              <a:t>Contact family/guardian or release to JDF or PPC</a:t>
            </a:r>
          </a:p>
          <a:p>
            <a:pPr lvl="1">
              <a:lnSpc>
                <a:spcPct val="90000"/>
              </a:lnSpc>
              <a:buFont typeface="Wingdings" panose="05000000000000000000" pitchFamily="2" charset="2"/>
              <a:buChar char="q"/>
            </a:pPr>
            <a:r>
              <a:rPr lang="en-US" sz="2600" dirty="0"/>
              <a:t> Family conference</a:t>
            </a:r>
          </a:p>
          <a:p>
            <a:pPr lvl="2">
              <a:lnSpc>
                <a:spcPct val="90000"/>
              </a:lnSpc>
              <a:buFont typeface="Wingdings" panose="05000000000000000000" pitchFamily="2" charset="2"/>
              <a:buChar char="Ø"/>
            </a:pPr>
            <a:r>
              <a:rPr lang="en-US" sz="2600" dirty="0"/>
              <a:t>Identified risks/needs</a:t>
            </a:r>
          </a:p>
          <a:p>
            <a:pPr lvl="2">
              <a:lnSpc>
                <a:spcPct val="90000"/>
              </a:lnSpc>
              <a:buFont typeface="Wingdings" panose="05000000000000000000" pitchFamily="2" charset="2"/>
              <a:buChar char="Ø"/>
            </a:pPr>
            <a:r>
              <a:rPr lang="en-US" sz="2600" dirty="0"/>
              <a:t>Medical release, if applicable</a:t>
            </a:r>
          </a:p>
          <a:p>
            <a:pPr lvl="2">
              <a:lnSpc>
                <a:spcPct val="90000"/>
              </a:lnSpc>
              <a:buFont typeface="Wingdings" panose="05000000000000000000" pitchFamily="2" charset="2"/>
              <a:buChar char="Ø"/>
            </a:pPr>
            <a:r>
              <a:rPr lang="en-US" sz="2600" dirty="0"/>
              <a:t>Referrals to community agencies</a:t>
            </a:r>
          </a:p>
          <a:p>
            <a:pPr lvl="2">
              <a:lnSpc>
                <a:spcPct val="90000"/>
              </a:lnSpc>
              <a:buFont typeface="Wingdings" panose="05000000000000000000" pitchFamily="2" charset="2"/>
              <a:buChar char="Ø"/>
            </a:pPr>
            <a:r>
              <a:rPr lang="en-US" sz="2600" dirty="0"/>
              <a:t>Next steps</a:t>
            </a:r>
          </a:p>
          <a:p>
            <a:pPr>
              <a:lnSpc>
                <a:spcPct val="90000"/>
              </a:lnSpc>
            </a:pPr>
            <a:endParaRPr lang="en-US" sz="1300" dirty="0"/>
          </a:p>
        </p:txBody>
      </p:sp>
      <p:pic>
        <p:nvPicPr>
          <p:cNvPr id="4" name="Content Placeholder 7" descr="A picture containing yellow chairs in a sitting area, bright, colorful&#10;&#10;">
            <a:extLst>
              <a:ext uri="{FF2B5EF4-FFF2-40B4-BE49-F238E27FC236}">
                <a16:creationId xmlns:a16="http://schemas.microsoft.com/office/drawing/2014/main" id="{0F3247EF-8625-57B9-D44D-6ADAEB0BCF85}"/>
              </a:ext>
            </a:extLst>
          </p:cNvPr>
          <p:cNvPicPr>
            <a:picLocks noChangeAspect="1"/>
          </p:cNvPicPr>
          <p:nvPr/>
        </p:nvPicPr>
        <p:blipFill>
          <a:blip r:embed="rId3">
            <a:extLst>
              <a:ext uri="{28A0092B-C50C-407E-A947-70E740481C1C}">
                <a14:useLocalDpi xmlns:a14="http://schemas.microsoft.com/office/drawing/2010/main" val="0"/>
              </a:ext>
            </a:extLst>
          </a:blip>
          <a:srcRect r="-3" b="629"/>
          <a:stretch>
            <a:fillRect/>
          </a:stretch>
        </p:blipFill>
        <p:spPr>
          <a:xfrm>
            <a:off x="8051799" y="1871133"/>
            <a:ext cx="3683001" cy="4504267"/>
          </a:xfrm>
          <a:prstGeom prst="rect">
            <a:avLst/>
          </a:prstGeom>
        </p:spPr>
      </p:pic>
    </p:spTree>
    <p:extLst>
      <p:ext uri="{BB962C8B-B14F-4D97-AF65-F5344CB8AC3E}">
        <p14:creationId xmlns:p14="http://schemas.microsoft.com/office/powerpoint/2010/main" val="194939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JIAC – Immediate Intervention Program (IIP)</a:t>
            </a:r>
          </a:p>
        </p:txBody>
      </p:sp>
      <p:sp>
        <p:nvSpPr>
          <p:cNvPr id="3" name="Content Placeholder 2"/>
          <p:cNvSpPr>
            <a:spLocks noGrp="1"/>
          </p:cNvSpPr>
          <p:nvPr>
            <p:ph idx="1"/>
          </p:nvPr>
        </p:nvSpPr>
        <p:spPr>
          <a:xfrm>
            <a:off x="581192" y="1857376"/>
            <a:ext cx="11029615" cy="4001424"/>
          </a:xfrm>
        </p:spPr>
        <p:txBody>
          <a:bodyPr>
            <a:normAutofit fontScale="92500" lnSpcReduction="20000"/>
          </a:bodyPr>
          <a:lstStyle/>
          <a:p>
            <a:pPr marL="457200" indent="-457200" defTabSz="685800">
              <a:lnSpc>
                <a:spcPct val="94000"/>
              </a:lnSpc>
              <a:spcBef>
                <a:spcPts val="1000"/>
              </a:spcBef>
              <a:spcAft>
                <a:spcPts val="200"/>
              </a:spcAft>
              <a:buClr>
                <a:schemeClr val="accent2"/>
              </a:buClr>
              <a:buFont typeface="Wingdings" panose="05000000000000000000" pitchFamily="2" charset="2"/>
              <a:buChar char="§"/>
            </a:pPr>
            <a:endParaRPr lang="en-US" dirty="0">
              <a:solidFill>
                <a:srgbClr val="191B0E"/>
              </a:solidFill>
            </a:endParaRPr>
          </a:p>
          <a:p>
            <a:pPr marL="457200" indent="-457200" defTabSz="685800">
              <a:lnSpc>
                <a:spcPct val="94000"/>
              </a:lnSpc>
              <a:spcBef>
                <a:spcPts val="1000"/>
              </a:spcBef>
              <a:spcAft>
                <a:spcPts val="200"/>
              </a:spcAft>
              <a:buClr>
                <a:schemeClr val="accent2"/>
              </a:buClr>
              <a:buFont typeface="Wingdings" panose="05000000000000000000" pitchFamily="2" charset="2"/>
              <a:buChar char="§"/>
            </a:pPr>
            <a:r>
              <a:rPr lang="en-US" dirty="0">
                <a:solidFill>
                  <a:srgbClr val="191B0E"/>
                </a:solidFill>
              </a:rPr>
              <a:t>Each jurisdiction in Kansas is required to offer an IIP </a:t>
            </a:r>
          </a:p>
          <a:p>
            <a:pPr marL="457200" indent="-457200" defTabSz="685800">
              <a:lnSpc>
                <a:spcPct val="94000"/>
              </a:lnSpc>
              <a:spcBef>
                <a:spcPts val="1000"/>
              </a:spcBef>
              <a:spcAft>
                <a:spcPts val="200"/>
              </a:spcAft>
              <a:buClr>
                <a:schemeClr val="accent2"/>
              </a:buClr>
              <a:buFont typeface="Wingdings" panose="05000000000000000000" pitchFamily="2" charset="2"/>
              <a:buChar char="§"/>
            </a:pPr>
            <a:r>
              <a:rPr lang="en-US" dirty="0">
                <a:solidFill>
                  <a:srgbClr val="191B0E"/>
                </a:solidFill>
              </a:rPr>
              <a:t>Eligibility is based on previous record and current offenses</a:t>
            </a:r>
          </a:p>
          <a:p>
            <a:pPr marL="457200" indent="-457200" defTabSz="685800">
              <a:lnSpc>
                <a:spcPct val="94000"/>
              </a:lnSpc>
              <a:spcBef>
                <a:spcPts val="1000"/>
              </a:spcBef>
              <a:spcAft>
                <a:spcPts val="200"/>
              </a:spcAft>
              <a:buClr>
                <a:schemeClr val="accent2"/>
              </a:buClr>
              <a:buFont typeface="Wingdings" panose="05000000000000000000" pitchFamily="2" charset="2"/>
              <a:buChar char="§"/>
            </a:pPr>
            <a:r>
              <a:rPr lang="en-US" dirty="0">
                <a:solidFill>
                  <a:srgbClr val="191B0E"/>
                </a:solidFill>
              </a:rPr>
              <a:t>Pre-file only</a:t>
            </a:r>
          </a:p>
          <a:p>
            <a:pPr marL="457200" indent="-457200" defTabSz="685800">
              <a:lnSpc>
                <a:spcPct val="94000"/>
              </a:lnSpc>
              <a:spcBef>
                <a:spcPts val="1000"/>
              </a:spcBef>
              <a:spcAft>
                <a:spcPts val="200"/>
              </a:spcAft>
              <a:buFont typeface="Wingdings" panose="05000000000000000000" pitchFamily="2" charset="2"/>
              <a:buChar char="§"/>
            </a:pPr>
            <a:r>
              <a:rPr lang="en-US" dirty="0">
                <a:solidFill>
                  <a:srgbClr val="191B0E"/>
                </a:solidFill>
              </a:rPr>
              <a:t>Voluntary participation in 16-week program</a:t>
            </a:r>
          </a:p>
          <a:p>
            <a:pPr marL="457200" indent="-457200" defTabSz="685800">
              <a:lnSpc>
                <a:spcPct val="94000"/>
              </a:lnSpc>
              <a:spcBef>
                <a:spcPts val="1000"/>
              </a:spcBef>
              <a:spcAft>
                <a:spcPts val="200"/>
              </a:spcAft>
              <a:buClr>
                <a:schemeClr val="accent2"/>
              </a:buClr>
              <a:buFont typeface="Wingdings" panose="05000000000000000000" pitchFamily="2" charset="2"/>
              <a:buChar char="§"/>
            </a:pPr>
            <a:r>
              <a:rPr lang="en-US" dirty="0"/>
              <a:t>A multi-disciplinary team (MDT) reviews progress</a:t>
            </a:r>
            <a:endParaRPr lang="en-US" dirty="0">
              <a:solidFill>
                <a:srgbClr val="191B0E"/>
              </a:solidFill>
            </a:endParaRPr>
          </a:p>
          <a:p>
            <a:endParaRPr lang="en-US" dirty="0"/>
          </a:p>
        </p:txBody>
      </p:sp>
    </p:spTree>
    <p:extLst>
      <p:ext uri="{BB962C8B-B14F-4D97-AF65-F5344CB8AC3E}">
        <p14:creationId xmlns:p14="http://schemas.microsoft.com/office/powerpoint/2010/main" val="83439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01255" y="702156"/>
            <a:ext cx="3409783" cy="1013800"/>
          </a:xfrm>
        </p:spPr>
        <p:txBody>
          <a:bodyPr>
            <a:normAutofit/>
          </a:bodyPr>
          <a:lstStyle/>
          <a:p>
            <a:pPr algn="ctr">
              <a:lnSpc>
                <a:spcPct val="90000"/>
              </a:lnSpc>
            </a:pPr>
            <a:r>
              <a:rPr lang="en-US" sz="3100" dirty="0"/>
              <a:t>JIAC</a:t>
            </a:r>
            <a:br>
              <a:rPr lang="en-US" sz="3100" dirty="0"/>
            </a:br>
            <a:r>
              <a:rPr lang="en-US" sz="3100" dirty="0"/>
              <a:t>POWER Program </a:t>
            </a:r>
          </a:p>
        </p:txBody>
      </p:sp>
      <p:sp>
        <p:nvSpPr>
          <p:cNvPr id="3" name="Content Placeholder 2"/>
          <p:cNvSpPr>
            <a:spLocks noGrp="1"/>
          </p:cNvSpPr>
          <p:nvPr>
            <p:ph idx="1"/>
          </p:nvPr>
        </p:nvSpPr>
        <p:spPr>
          <a:xfrm>
            <a:off x="601255" y="1964168"/>
            <a:ext cx="3409782" cy="4036582"/>
          </a:xfrm>
        </p:spPr>
        <p:txBody>
          <a:bodyPr>
            <a:normAutofit lnSpcReduction="10000"/>
          </a:bodyPr>
          <a:lstStyle/>
          <a:p>
            <a:pPr marL="0" indent="0">
              <a:lnSpc>
                <a:spcPct val="90000"/>
              </a:lnSpc>
              <a:buNone/>
            </a:pPr>
            <a:endParaRPr lang="en-US" sz="1400" b="1" u="sng" cap="all" dirty="0">
              <a:solidFill>
                <a:schemeClr val="bg1"/>
              </a:solidFill>
            </a:endParaRPr>
          </a:p>
          <a:p>
            <a:pPr>
              <a:lnSpc>
                <a:spcPct val="90000"/>
              </a:lnSpc>
            </a:pPr>
            <a:r>
              <a:rPr lang="en-US" sz="1400" b="1" u="sng" cap="all" dirty="0">
                <a:solidFill>
                  <a:schemeClr val="bg1"/>
                </a:solidFill>
              </a:rPr>
              <a:t>P</a:t>
            </a:r>
            <a:r>
              <a:rPr lang="en-US" sz="1400" b="1" cap="all" dirty="0">
                <a:solidFill>
                  <a:schemeClr val="bg1"/>
                </a:solidFill>
              </a:rPr>
              <a:t>roviding </a:t>
            </a:r>
            <a:r>
              <a:rPr lang="en-US" sz="1400" b="1" u="sng" cap="all" dirty="0">
                <a:solidFill>
                  <a:schemeClr val="bg1"/>
                </a:solidFill>
              </a:rPr>
              <a:t>O</a:t>
            </a:r>
            <a:r>
              <a:rPr lang="en-US" sz="1400" b="1" cap="all" dirty="0">
                <a:solidFill>
                  <a:schemeClr val="bg1"/>
                </a:solidFill>
              </a:rPr>
              <a:t>pportunities </a:t>
            </a:r>
            <a:r>
              <a:rPr lang="en-US" sz="1400" b="1" u="sng" cap="all" dirty="0">
                <a:solidFill>
                  <a:schemeClr val="bg1"/>
                </a:solidFill>
              </a:rPr>
              <a:t>W</a:t>
            </a:r>
            <a:r>
              <a:rPr lang="en-US" sz="1400" b="1" cap="all" dirty="0">
                <a:solidFill>
                  <a:schemeClr val="bg1"/>
                </a:solidFill>
              </a:rPr>
              <a:t>hile </a:t>
            </a:r>
            <a:r>
              <a:rPr lang="en-US" sz="1400" b="1" u="sng" cap="all" dirty="0">
                <a:solidFill>
                  <a:schemeClr val="bg1"/>
                </a:solidFill>
              </a:rPr>
              <a:t>E</a:t>
            </a:r>
            <a:r>
              <a:rPr lang="en-US" sz="1400" b="1" cap="all" dirty="0">
                <a:solidFill>
                  <a:schemeClr val="bg1"/>
                </a:solidFill>
              </a:rPr>
              <a:t>nding </a:t>
            </a:r>
            <a:r>
              <a:rPr lang="en-US" sz="1400" b="1" u="sng" cap="all" dirty="0">
                <a:solidFill>
                  <a:schemeClr val="bg1"/>
                </a:solidFill>
              </a:rPr>
              <a:t>R</a:t>
            </a:r>
            <a:r>
              <a:rPr lang="en-US" sz="1400" b="1" cap="all" dirty="0">
                <a:solidFill>
                  <a:schemeClr val="bg1"/>
                </a:solidFill>
              </a:rPr>
              <a:t>ecidivism </a:t>
            </a:r>
          </a:p>
          <a:p>
            <a:pPr>
              <a:lnSpc>
                <a:spcPct val="90000"/>
              </a:lnSpc>
            </a:pPr>
            <a:endParaRPr lang="en-US" sz="1400" dirty="0">
              <a:solidFill>
                <a:schemeClr val="bg1"/>
              </a:solidFill>
            </a:endParaRPr>
          </a:p>
          <a:p>
            <a:pPr>
              <a:lnSpc>
                <a:spcPct val="90000"/>
              </a:lnSpc>
            </a:pPr>
            <a:r>
              <a:rPr lang="en-US" sz="1400" dirty="0">
                <a:solidFill>
                  <a:schemeClr val="bg1"/>
                </a:solidFill>
              </a:rPr>
              <a:t>Educational &amp; highly interactive program for low-risk youth &amp; their connected adult</a:t>
            </a:r>
          </a:p>
          <a:p>
            <a:pPr>
              <a:lnSpc>
                <a:spcPct val="90000"/>
              </a:lnSpc>
            </a:pPr>
            <a:endParaRPr lang="en-US" sz="1400" dirty="0">
              <a:solidFill>
                <a:schemeClr val="bg1"/>
              </a:solidFill>
            </a:endParaRPr>
          </a:p>
          <a:p>
            <a:pPr>
              <a:lnSpc>
                <a:spcPct val="90000"/>
              </a:lnSpc>
            </a:pPr>
            <a:r>
              <a:rPr lang="en-US" sz="1400" dirty="0">
                <a:solidFill>
                  <a:schemeClr val="bg1"/>
                </a:solidFill>
              </a:rPr>
              <a:t>Community partners come together to provide education &amp; services in an effort to:</a:t>
            </a:r>
          </a:p>
          <a:p>
            <a:pPr lvl="2">
              <a:lnSpc>
                <a:spcPct val="90000"/>
              </a:lnSpc>
              <a:buFont typeface="Wingdings" panose="05000000000000000000" pitchFamily="2" charset="2"/>
              <a:buChar char="q"/>
            </a:pPr>
            <a:r>
              <a:rPr lang="en-US" sz="1400" dirty="0">
                <a:solidFill>
                  <a:schemeClr val="bg1"/>
                </a:solidFill>
              </a:rPr>
              <a:t>Reduce recidivism &amp; risky behaviors</a:t>
            </a:r>
          </a:p>
          <a:p>
            <a:pPr lvl="2">
              <a:lnSpc>
                <a:spcPct val="90000"/>
              </a:lnSpc>
              <a:buFont typeface="Wingdings" panose="05000000000000000000" pitchFamily="2" charset="2"/>
              <a:buChar char="q"/>
            </a:pPr>
            <a:r>
              <a:rPr lang="en-US" sz="1400" dirty="0">
                <a:solidFill>
                  <a:schemeClr val="bg1"/>
                </a:solidFill>
              </a:rPr>
              <a:t>Improve relationships between youth &amp; caregivers</a:t>
            </a:r>
          </a:p>
          <a:p>
            <a:pPr lvl="2">
              <a:lnSpc>
                <a:spcPct val="90000"/>
              </a:lnSpc>
              <a:buFont typeface="Wingdings" panose="05000000000000000000" pitchFamily="2" charset="2"/>
              <a:buChar char="q"/>
            </a:pPr>
            <a:r>
              <a:rPr lang="en-US" sz="1400" dirty="0">
                <a:solidFill>
                  <a:schemeClr val="bg1"/>
                </a:solidFill>
              </a:rPr>
              <a:t>Connect with community resources</a:t>
            </a:r>
          </a:p>
          <a:p>
            <a:pPr>
              <a:lnSpc>
                <a:spcPct val="90000"/>
              </a:lnSpc>
            </a:pPr>
            <a:endParaRPr lang="en-US" sz="600" dirty="0">
              <a:solidFill>
                <a:schemeClr val="bg1"/>
              </a:solidFill>
            </a:endParaRPr>
          </a:p>
          <a:p>
            <a:pPr>
              <a:lnSpc>
                <a:spcPct val="90000"/>
              </a:lnSpc>
            </a:pPr>
            <a:endParaRPr lang="en-US" sz="600" dirty="0">
              <a:solidFill>
                <a:schemeClr val="bg1"/>
              </a:solidFill>
            </a:endParaRPr>
          </a:p>
          <a:p>
            <a:pPr>
              <a:lnSpc>
                <a:spcPct val="90000"/>
              </a:lnSpc>
            </a:pPr>
            <a:endParaRPr lang="en-US" sz="600" dirty="0">
              <a:solidFill>
                <a:schemeClr val="bg1"/>
              </a:solidFill>
            </a:endParaRPr>
          </a:p>
        </p:txBody>
      </p:sp>
      <p:pic>
        <p:nvPicPr>
          <p:cNvPr id="6" name="Picture 5" descr="A group of people sitting at tables&#10;">
            <a:extLst>
              <a:ext uri="{FF2B5EF4-FFF2-40B4-BE49-F238E27FC236}">
                <a16:creationId xmlns:a16="http://schemas.microsoft.com/office/drawing/2014/main" id="{26F69641-684F-5208-A7ED-306A93063DF4}"/>
              </a:ext>
            </a:extLst>
          </p:cNvPr>
          <p:cNvPicPr>
            <a:picLocks noChangeAspect="1"/>
          </p:cNvPicPr>
          <p:nvPr/>
        </p:nvPicPr>
        <p:blipFill>
          <a:blip r:embed="rId3"/>
          <a:srcRect t="1503" r="1249"/>
          <a:stretch>
            <a:fillRect/>
          </a:stretch>
        </p:blipFill>
        <p:spPr>
          <a:xfrm>
            <a:off x="4791522" y="1590964"/>
            <a:ext cx="6489819" cy="3696702"/>
          </a:xfrm>
          <a:prstGeom prst="rect">
            <a:avLst/>
          </a:prstGeom>
        </p:spPr>
      </p:pic>
    </p:spTree>
    <p:extLst>
      <p:ext uri="{BB962C8B-B14F-4D97-AF65-F5344CB8AC3E}">
        <p14:creationId xmlns:p14="http://schemas.microsoft.com/office/powerpoint/2010/main" val="147610947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F47C0F1CF8ED49845F591169359CA0" ma:contentTypeVersion="4" ma:contentTypeDescription="Create a new document." ma:contentTypeScope="" ma:versionID="08971a053e559f92a67980ffb06b1ae0">
  <xsd:schema xmlns:xsd="http://www.w3.org/2001/XMLSchema" xmlns:xs="http://www.w3.org/2001/XMLSchema" xmlns:p="http://schemas.microsoft.com/office/2006/metadata/properties" xmlns:ns3="60f7bc83-b0ba-49d8-93c8-640378e24466" targetNamespace="http://schemas.microsoft.com/office/2006/metadata/properties" ma:root="true" ma:fieldsID="5403fa5da9174247480b07d6723dadf6" ns3:_="">
    <xsd:import namespace="60f7bc83-b0ba-49d8-93c8-640378e2446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7bc83-b0ba-49d8-93c8-640378e2446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2EA693-F45E-4C34-B242-8F8492B2789F}">
  <ds:schemaRefs>
    <ds:schemaRef ds:uri="http://schemas.microsoft.com/sharepoint/v3/contenttype/forms"/>
  </ds:schemaRefs>
</ds:datastoreItem>
</file>

<file path=customXml/itemProps2.xml><?xml version="1.0" encoding="utf-8"?>
<ds:datastoreItem xmlns:ds="http://schemas.openxmlformats.org/officeDocument/2006/customXml" ds:itemID="{D7F2B248-BDD0-4044-BC86-F5BC18718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f7bc83-b0ba-49d8-93c8-640378e24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A7018-DDDD-44E5-8A22-95150D756125}">
  <ds:schemaRefs>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60f7bc83-b0ba-49d8-93c8-640378e2446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1979</TotalTime>
  <Words>1897</Words>
  <Application>Microsoft Office PowerPoint</Application>
  <PresentationFormat>Widescreen</PresentationFormat>
  <Paragraphs>237</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Wingdings</vt:lpstr>
      <vt:lpstr>Wingdings 2</vt:lpstr>
      <vt:lpstr>Dividend</vt:lpstr>
      <vt:lpstr>Local Judicial District Responsibilities</vt:lpstr>
      <vt:lpstr>Sedgwick County Department of Corrections - JIAC</vt:lpstr>
      <vt:lpstr>JIAC – Intake, assessment, release</vt:lpstr>
      <vt:lpstr>JIAC – intake, assessment, release 2</vt:lpstr>
      <vt:lpstr>JIAC – intake, assessment, release 3</vt:lpstr>
      <vt:lpstr>JIAC – Intake, assessment, release 4</vt:lpstr>
      <vt:lpstr>JIAC – intake, assessment, release 5</vt:lpstr>
      <vt:lpstr>JIAC – Immediate Intervention Program (IIP)</vt:lpstr>
      <vt:lpstr>JIAC POWER Program </vt:lpstr>
      <vt:lpstr>Sedgwick County Juvenile Field Services 18th JD </vt:lpstr>
      <vt:lpstr>Community supervision (JISP/JCF/CR)</vt:lpstr>
      <vt:lpstr>Juvenile Intensive Supervised Probation (JISP)</vt:lpstr>
      <vt:lpstr>Juvenile correctional Facility (jcf)</vt:lpstr>
      <vt:lpstr>Conditional Release (CR) </vt:lpstr>
      <vt:lpstr>Homebased Supervision (HBS)</vt:lpstr>
      <vt:lpstr>Strategies to address behavior change</vt:lpstr>
      <vt:lpstr>Evening Reporting Center (ERC)</vt:lpstr>
      <vt:lpstr>Evening Reporting Center (ERC) 2</vt:lpstr>
      <vt:lpstr>Evening Reporting Center (ERC) 3</vt:lpstr>
      <vt:lpstr>Juvenile Residential Facility (JRF)</vt:lpstr>
      <vt:lpstr>Partnership with dcf/emberhope</vt:lpstr>
      <vt:lpstr>Placement criteria</vt:lpstr>
      <vt:lpstr>Exclusionary factors</vt:lpstr>
      <vt:lpstr>18th Judicial district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Justice Basics</dc:title>
  <dc:creator>Teressa Schumacher [KDOC]</dc:creator>
  <cp:lastModifiedBy>Fertner, Robin</cp:lastModifiedBy>
  <cp:revision>59</cp:revision>
  <dcterms:created xsi:type="dcterms:W3CDTF">2020-09-09T16:36:20Z</dcterms:created>
  <dcterms:modified xsi:type="dcterms:W3CDTF">2026-06-02T16:49:38Z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0x010100B2F47C0F1CF8ED49845F591169359CA0</vt:lpwstr>
  </property>
</Properties>
</file>