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8" r:id="rId2"/>
    <p:sldId id="271" r:id="rId3"/>
    <p:sldId id="272" r:id="rId4"/>
    <p:sldId id="275" r:id="rId5"/>
    <p:sldId id="266" r:id="rId6"/>
    <p:sldId id="260" r:id="rId7"/>
    <p:sldId id="257" r:id="rId8"/>
    <p:sldId id="273" r:id="rId9"/>
    <p:sldId id="26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45" d="100"/>
          <a:sy n="145" d="100"/>
        </p:scale>
        <p:origin x="104" y="4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30131038137473404"/>
          <c:y val="5.9545699136055986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No MDT Meeting Held</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C03F-4B78-A1E4-32815972A050}"/>
              </c:ext>
            </c:extLst>
          </c:dPt>
          <c:dPt>
            <c:idx val="1"/>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C03F-4B78-A1E4-32815972A050}"/>
              </c:ext>
            </c:extLst>
          </c:dPt>
          <c:dPt>
            <c:idx val="2"/>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C03F-4B78-A1E4-32815972A050}"/>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Sheet1!$A$2:$A$4</c:f>
              <c:strCache>
                <c:ptCount val="3"/>
                <c:pt idx="0">
                  <c:v>JDF/AWOL/OOC/PRTF</c:v>
                </c:pt>
                <c:pt idx="1">
                  <c:v>DCF TDM</c:v>
                </c:pt>
                <c:pt idx="2">
                  <c:v>EH FTP/TDM</c:v>
                </c:pt>
              </c:strCache>
            </c:strRef>
          </c:cat>
          <c:val>
            <c:numRef>
              <c:f>Sheet1!$B$2:$B$4</c:f>
              <c:numCache>
                <c:formatCode>General</c:formatCode>
                <c:ptCount val="3"/>
                <c:pt idx="0">
                  <c:v>18</c:v>
                </c:pt>
                <c:pt idx="1">
                  <c:v>12</c:v>
                </c:pt>
                <c:pt idx="2">
                  <c:v>24</c:v>
                </c:pt>
              </c:numCache>
            </c:numRef>
          </c:val>
          <c:extLst>
            <c:ext xmlns:c16="http://schemas.microsoft.com/office/drawing/2014/chart" uri="{C3380CC4-5D6E-409C-BE32-E72D297353CC}">
              <c16:uniqueId val="{00000000-254C-477F-B79B-3652CE74C178}"/>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FF8045-397E-4981-B73D-B1916014FFC7}"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3B1593C3-A5F3-4B2D-8140-21A009BFD3C4}">
      <dgm:prSet/>
      <dgm:spPr/>
      <dgm:t>
        <a:bodyPr/>
        <a:lstStyle/>
        <a:p>
          <a:r>
            <a:rPr lang="en-US" dirty="0"/>
            <a:t>In a typical year there are around 370 youth served by the facilitator role.</a:t>
          </a:r>
        </a:p>
      </dgm:t>
    </dgm:pt>
    <dgm:pt modelId="{944319C0-0948-49B8-9C74-446671BA2E14}" type="parTrans" cxnId="{D253821C-C2CF-40DB-9D98-01F5693574B7}">
      <dgm:prSet/>
      <dgm:spPr/>
      <dgm:t>
        <a:bodyPr/>
        <a:lstStyle/>
        <a:p>
          <a:endParaRPr lang="en-US"/>
        </a:p>
      </dgm:t>
    </dgm:pt>
    <dgm:pt modelId="{6BD534FB-F77B-4C78-808C-6DBEE1BAB2FE}" type="sibTrans" cxnId="{D253821C-C2CF-40DB-9D98-01F5693574B7}">
      <dgm:prSet/>
      <dgm:spPr/>
      <dgm:t>
        <a:bodyPr/>
        <a:lstStyle/>
        <a:p>
          <a:endParaRPr lang="en-US"/>
        </a:p>
      </dgm:t>
    </dgm:pt>
    <dgm:pt modelId="{0314AEF8-E70F-4FAC-957D-57F14FD32B24}">
      <dgm:prSet/>
      <dgm:spPr/>
      <dgm:t>
        <a:bodyPr/>
        <a:lstStyle/>
        <a:p>
          <a:r>
            <a:rPr lang="en-US" dirty="0"/>
            <a:t>In 2025, 442 youth were served, this is the most youth to date.</a:t>
          </a:r>
        </a:p>
      </dgm:t>
    </dgm:pt>
    <dgm:pt modelId="{04ABE97F-1868-4E7B-BCC2-EE540FC5B1A1}" type="parTrans" cxnId="{DA5DB755-8017-4A61-87EF-5E888A31486C}">
      <dgm:prSet/>
      <dgm:spPr/>
      <dgm:t>
        <a:bodyPr/>
        <a:lstStyle/>
        <a:p>
          <a:endParaRPr lang="en-US"/>
        </a:p>
      </dgm:t>
    </dgm:pt>
    <dgm:pt modelId="{51E9A850-01BE-4E9A-87A3-B6D6C29A013B}" type="sibTrans" cxnId="{DA5DB755-8017-4A61-87EF-5E888A31486C}">
      <dgm:prSet/>
      <dgm:spPr/>
      <dgm:t>
        <a:bodyPr/>
        <a:lstStyle/>
        <a:p>
          <a:endParaRPr lang="en-US"/>
        </a:p>
      </dgm:t>
    </dgm:pt>
    <dgm:pt modelId="{EE0DB368-46C6-426A-A297-2F3DA8C73226}">
      <dgm:prSet/>
      <dgm:spPr/>
      <dgm:t>
        <a:bodyPr/>
        <a:lstStyle/>
        <a:p>
          <a:r>
            <a:rPr lang="en-US" dirty="0"/>
            <a:t>The increase in clients served also shows an increase in youth being arrested</a:t>
          </a:r>
        </a:p>
      </dgm:t>
    </dgm:pt>
    <dgm:pt modelId="{B9C4B9A4-9204-40CB-B681-400A0BD8A8A0}" type="parTrans" cxnId="{6CB2732F-73AA-46FF-9161-CCE301EEBE34}">
      <dgm:prSet/>
      <dgm:spPr/>
      <dgm:t>
        <a:bodyPr/>
        <a:lstStyle/>
        <a:p>
          <a:endParaRPr lang="en-US"/>
        </a:p>
      </dgm:t>
    </dgm:pt>
    <dgm:pt modelId="{2EBBB537-B8D9-4BDA-89E7-0965EF07587E}" type="sibTrans" cxnId="{6CB2732F-73AA-46FF-9161-CCE301EEBE34}">
      <dgm:prSet/>
      <dgm:spPr/>
      <dgm:t>
        <a:bodyPr/>
        <a:lstStyle/>
        <a:p>
          <a:endParaRPr lang="en-US"/>
        </a:p>
      </dgm:t>
    </dgm:pt>
    <dgm:pt modelId="{A6856B9B-EF44-417B-8ABC-046BD5CE9ACC}" type="pres">
      <dgm:prSet presAssocID="{F1FF8045-397E-4981-B73D-B1916014FFC7}" presName="linear" presStyleCnt="0">
        <dgm:presLayoutVars>
          <dgm:animLvl val="lvl"/>
          <dgm:resizeHandles val="exact"/>
        </dgm:presLayoutVars>
      </dgm:prSet>
      <dgm:spPr/>
    </dgm:pt>
    <dgm:pt modelId="{1D73B917-BDD0-4CF3-9379-DA9C8908F737}" type="pres">
      <dgm:prSet presAssocID="{3B1593C3-A5F3-4B2D-8140-21A009BFD3C4}" presName="parentText" presStyleLbl="node1" presStyleIdx="0" presStyleCnt="3">
        <dgm:presLayoutVars>
          <dgm:chMax val="0"/>
          <dgm:bulletEnabled val="1"/>
        </dgm:presLayoutVars>
      </dgm:prSet>
      <dgm:spPr/>
    </dgm:pt>
    <dgm:pt modelId="{B1E8C636-EBE1-4309-AECA-EA8A859C093E}" type="pres">
      <dgm:prSet presAssocID="{6BD534FB-F77B-4C78-808C-6DBEE1BAB2FE}" presName="spacer" presStyleCnt="0"/>
      <dgm:spPr/>
    </dgm:pt>
    <dgm:pt modelId="{3F6150F9-BD03-44D2-B118-3B7570BFE8D5}" type="pres">
      <dgm:prSet presAssocID="{0314AEF8-E70F-4FAC-957D-57F14FD32B24}" presName="parentText" presStyleLbl="node1" presStyleIdx="1" presStyleCnt="3">
        <dgm:presLayoutVars>
          <dgm:chMax val="0"/>
          <dgm:bulletEnabled val="1"/>
        </dgm:presLayoutVars>
      </dgm:prSet>
      <dgm:spPr/>
    </dgm:pt>
    <dgm:pt modelId="{8F89166F-1BD2-4FC9-A901-C81BA03CD780}" type="pres">
      <dgm:prSet presAssocID="{51E9A850-01BE-4E9A-87A3-B6D6C29A013B}" presName="spacer" presStyleCnt="0"/>
      <dgm:spPr/>
    </dgm:pt>
    <dgm:pt modelId="{F447D2E3-D4F2-496F-82FA-8BFD32A256D2}" type="pres">
      <dgm:prSet presAssocID="{EE0DB368-46C6-426A-A297-2F3DA8C73226}" presName="parentText" presStyleLbl="node1" presStyleIdx="2" presStyleCnt="3">
        <dgm:presLayoutVars>
          <dgm:chMax val="0"/>
          <dgm:bulletEnabled val="1"/>
        </dgm:presLayoutVars>
      </dgm:prSet>
      <dgm:spPr/>
    </dgm:pt>
  </dgm:ptLst>
  <dgm:cxnLst>
    <dgm:cxn modelId="{D253821C-C2CF-40DB-9D98-01F5693574B7}" srcId="{F1FF8045-397E-4981-B73D-B1916014FFC7}" destId="{3B1593C3-A5F3-4B2D-8140-21A009BFD3C4}" srcOrd="0" destOrd="0" parTransId="{944319C0-0948-49B8-9C74-446671BA2E14}" sibTransId="{6BD534FB-F77B-4C78-808C-6DBEE1BAB2FE}"/>
    <dgm:cxn modelId="{6CB2732F-73AA-46FF-9161-CCE301EEBE34}" srcId="{F1FF8045-397E-4981-B73D-B1916014FFC7}" destId="{EE0DB368-46C6-426A-A297-2F3DA8C73226}" srcOrd="2" destOrd="0" parTransId="{B9C4B9A4-9204-40CB-B681-400A0BD8A8A0}" sibTransId="{2EBBB537-B8D9-4BDA-89E7-0965EF07587E}"/>
    <dgm:cxn modelId="{F2CEC332-6B99-461E-B3D4-17E846142616}" type="presOf" srcId="{3B1593C3-A5F3-4B2D-8140-21A009BFD3C4}" destId="{1D73B917-BDD0-4CF3-9379-DA9C8908F737}" srcOrd="0" destOrd="0" presId="urn:microsoft.com/office/officeart/2005/8/layout/vList2"/>
    <dgm:cxn modelId="{DA5DB755-8017-4A61-87EF-5E888A31486C}" srcId="{F1FF8045-397E-4981-B73D-B1916014FFC7}" destId="{0314AEF8-E70F-4FAC-957D-57F14FD32B24}" srcOrd="1" destOrd="0" parTransId="{04ABE97F-1868-4E7B-BCC2-EE540FC5B1A1}" sibTransId="{51E9A850-01BE-4E9A-87A3-B6D6C29A013B}"/>
    <dgm:cxn modelId="{129E35A2-01DB-4D8B-B0E6-4BD036EAA3A0}" type="presOf" srcId="{F1FF8045-397E-4981-B73D-B1916014FFC7}" destId="{A6856B9B-EF44-417B-8ABC-046BD5CE9ACC}" srcOrd="0" destOrd="0" presId="urn:microsoft.com/office/officeart/2005/8/layout/vList2"/>
    <dgm:cxn modelId="{810151A5-BDB0-498A-8751-F8AA6C494592}" type="presOf" srcId="{0314AEF8-E70F-4FAC-957D-57F14FD32B24}" destId="{3F6150F9-BD03-44D2-B118-3B7570BFE8D5}" srcOrd="0" destOrd="0" presId="urn:microsoft.com/office/officeart/2005/8/layout/vList2"/>
    <dgm:cxn modelId="{E2F8ACE5-215F-473A-9A39-DD5687286089}" type="presOf" srcId="{EE0DB368-46C6-426A-A297-2F3DA8C73226}" destId="{F447D2E3-D4F2-496F-82FA-8BFD32A256D2}" srcOrd="0" destOrd="0" presId="urn:microsoft.com/office/officeart/2005/8/layout/vList2"/>
    <dgm:cxn modelId="{7F2BE59C-2C2D-4375-A0A5-7204F036678C}" type="presParOf" srcId="{A6856B9B-EF44-417B-8ABC-046BD5CE9ACC}" destId="{1D73B917-BDD0-4CF3-9379-DA9C8908F737}" srcOrd="0" destOrd="0" presId="urn:microsoft.com/office/officeart/2005/8/layout/vList2"/>
    <dgm:cxn modelId="{9A09D1DB-6FD7-4438-A967-B9C975B3F6FD}" type="presParOf" srcId="{A6856B9B-EF44-417B-8ABC-046BD5CE9ACC}" destId="{B1E8C636-EBE1-4309-AECA-EA8A859C093E}" srcOrd="1" destOrd="0" presId="urn:microsoft.com/office/officeart/2005/8/layout/vList2"/>
    <dgm:cxn modelId="{BD722BF3-40E1-4214-951D-E1DE92D3F3E1}" type="presParOf" srcId="{A6856B9B-EF44-417B-8ABC-046BD5CE9ACC}" destId="{3F6150F9-BD03-44D2-B118-3B7570BFE8D5}" srcOrd="2" destOrd="0" presId="urn:microsoft.com/office/officeart/2005/8/layout/vList2"/>
    <dgm:cxn modelId="{9E7FD87D-918C-43B4-8689-FAABDD68D0B4}" type="presParOf" srcId="{A6856B9B-EF44-417B-8ABC-046BD5CE9ACC}" destId="{8F89166F-1BD2-4FC9-A901-C81BA03CD780}" srcOrd="3" destOrd="0" presId="urn:microsoft.com/office/officeart/2005/8/layout/vList2"/>
    <dgm:cxn modelId="{8A43743C-C505-4DC6-849F-D97A8C1A3D98}" type="presParOf" srcId="{A6856B9B-EF44-417B-8ABC-046BD5CE9ACC}" destId="{F447D2E3-D4F2-496F-82FA-8BFD32A256D2}"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058C93-B989-4E05-8FA5-5BC59845D4D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E0881417-3F67-43E1-87C4-0BB079858DBC}">
      <dgm:prSet/>
      <dgm:spPr/>
      <dgm:t>
        <a:bodyPr/>
        <a:lstStyle/>
        <a:p>
          <a:r>
            <a:rPr lang="en-US" dirty="0"/>
            <a:t>59 youth qualified for a Crossover MDT meeting last year, however only 5 occurred due to other relevant </a:t>
          </a:r>
          <a:r>
            <a:rPr lang="en-US" dirty="0" err="1"/>
            <a:t>staffings</a:t>
          </a:r>
          <a:r>
            <a:rPr lang="en-US" dirty="0"/>
            <a:t> coinciding.</a:t>
          </a:r>
        </a:p>
      </dgm:t>
    </dgm:pt>
    <dgm:pt modelId="{2BEBFA8E-62EA-4AB7-A04E-189CDEDA826E}" type="parTrans" cxnId="{B3D6DC8D-D153-4F8A-978C-B414C6F496C6}">
      <dgm:prSet/>
      <dgm:spPr/>
      <dgm:t>
        <a:bodyPr/>
        <a:lstStyle/>
        <a:p>
          <a:endParaRPr lang="en-US"/>
        </a:p>
      </dgm:t>
    </dgm:pt>
    <dgm:pt modelId="{6F958418-ED03-47F9-A0D8-E8B038C65564}" type="sibTrans" cxnId="{B3D6DC8D-D153-4F8A-978C-B414C6F496C6}">
      <dgm:prSet/>
      <dgm:spPr/>
      <dgm:t>
        <a:bodyPr/>
        <a:lstStyle/>
        <a:p>
          <a:endParaRPr lang="en-US"/>
        </a:p>
      </dgm:t>
    </dgm:pt>
    <dgm:pt modelId="{CD7C5A5F-CCB6-4BB8-BA70-C55C4A18848F}">
      <dgm:prSet/>
      <dgm:spPr/>
      <dgm:t>
        <a:bodyPr/>
        <a:lstStyle/>
        <a:p>
          <a:r>
            <a:rPr lang="en-US" b="0" i="0" baseline="0"/>
            <a:t>Out of the 12 DCF Team Decision Making Meetings 9 successfully engaged in preventative DCF Services like Family Preservation or MST, 1 youth came into FC, the other 2 were already on probation.</a:t>
          </a:r>
          <a:endParaRPr lang="en-US"/>
        </a:p>
      </dgm:t>
    </dgm:pt>
    <dgm:pt modelId="{C064B991-3C34-4B2C-8D8C-EB784BE4B7EA}" type="parTrans" cxnId="{D70EC9B3-A4DF-41FB-BBEE-C758CBE22562}">
      <dgm:prSet/>
      <dgm:spPr/>
      <dgm:t>
        <a:bodyPr/>
        <a:lstStyle/>
        <a:p>
          <a:endParaRPr lang="en-US"/>
        </a:p>
      </dgm:t>
    </dgm:pt>
    <dgm:pt modelId="{218888E8-A3FC-4287-AAA8-E0A36D587AE5}" type="sibTrans" cxnId="{D70EC9B3-A4DF-41FB-BBEE-C758CBE22562}">
      <dgm:prSet/>
      <dgm:spPr/>
      <dgm:t>
        <a:bodyPr/>
        <a:lstStyle/>
        <a:p>
          <a:endParaRPr lang="en-US"/>
        </a:p>
      </dgm:t>
    </dgm:pt>
    <dgm:pt modelId="{42C6A4BB-26AD-4651-A394-CFDDCA69EEA3}">
      <dgm:prSet/>
      <dgm:spPr/>
      <dgm:t>
        <a:bodyPr/>
        <a:lstStyle/>
        <a:p>
          <a:r>
            <a:rPr lang="en-US"/>
            <a:t>Out of the 5 Crossover MDT meetings held, 3 were in foster care and services were recommended, 1 entered DCF custody soon after, and 1 accepted MST services. </a:t>
          </a:r>
        </a:p>
      </dgm:t>
    </dgm:pt>
    <dgm:pt modelId="{E59927C4-512A-4CBF-8150-60CA66F16BA6}" type="parTrans" cxnId="{3116B12F-ED44-477A-8CB8-BE12D7CD1F07}">
      <dgm:prSet/>
      <dgm:spPr/>
      <dgm:t>
        <a:bodyPr/>
        <a:lstStyle/>
        <a:p>
          <a:endParaRPr lang="en-US"/>
        </a:p>
      </dgm:t>
    </dgm:pt>
    <dgm:pt modelId="{41FE708B-3442-4C7B-B5ED-26ADEC6D371F}" type="sibTrans" cxnId="{3116B12F-ED44-477A-8CB8-BE12D7CD1F07}">
      <dgm:prSet/>
      <dgm:spPr/>
      <dgm:t>
        <a:bodyPr/>
        <a:lstStyle/>
        <a:p>
          <a:endParaRPr lang="en-US"/>
        </a:p>
      </dgm:t>
    </dgm:pt>
    <dgm:pt modelId="{CB532A9C-E018-4B72-888E-F9701428B1DB}">
      <dgm:prSet/>
      <dgm:spPr/>
      <dgm:t>
        <a:bodyPr/>
        <a:lstStyle/>
        <a:p>
          <a:r>
            <a:rPr lang="en-US" b="0" i="0" baseline="0"/>
            <a:t>Out of the 24 EmberHope TDM’s, the crossover facilitator attended all meetings and informed participants of recent arrests, charging appointments, and possible services.</a:t>
          </a:r>
          <a:endParaRPr lang="en-US"/>
        </a:p>
      </dgm:t>
    </dgm:pt>
    <dgm:pt modelId="{549713E7-86B2-4B78-BED1-452DF8E97CE4}" type="parTrans" cxnId="{0A9FA58F-9609-4D49-A11C-7FD5E1B46168}">
      <dgm:prSet/>
      <dgm:spPr/>
      <dgm:t>
        <a:bodyPr/>
        <a:lstStyle/>
        <a:p>
          <a:endParaRPr lang="en-US"/>
        </a:p>
      </dgm:t>
    </dgm:pt>
    <dgm:pt modelId="{0D675800-CC69-4339-9649-E67A254F5190}" type="sibTrans" cxnId="{0A9FA58F-9609-4D49-A11C-7FD5E1B46168}">
      <dgm:prSet/>
      <dgm:spPr/>
      <dgm:t>
        <a:bodyPr/>
        <a:lstStyle/>
        <a:p>
          <a:endParaRPr lang="en-US"/>
        </a:p>
      </dgm:t>
    </dgm:pt>
    <dgm:pt modelId="{DE2BEE95-EBAC-4225-B626-C798426F2BD8}">
      <dgm:prSet/>
      <dgm:spPr/>
      <dgm:t>
        <a:bodyPr/>
        <a:lstStyle/>
        <a:p>
          <a:r>
            <a:rPr lang="en-US"/>
            <a:t>Compared to last year data stable across all domains except the EH TDM’s doubled for these youth indicating youth with frequent rearrests also had placement instability.</a:t>
          </a:r>
        </a:p>
      </dgm:t>
    </dgm:pt>
    <dgm:pt modelId="{728A0424-5B64-4DC7-8068-2250EF304344}" type="parTrans" cxnId="{96D2A985-D102-4ABE-A93C-A7AF7374329E}">
      <dgm:prSet/>
      <dgm:spPr/>
      <dgm:t>
        <a:bodyPr/>
        <a:lstStyle/>
        <a:p>
          <a:endParaRPr lang="en-US"/>
        </a:p>
      </dgm:t>
    </dgm:pt>
    <dgm:pt modelId="{B6C6083B-8A6B-47CD-8DA7-BD106B1A6BD9}" type="sibTrans" cxnId="{96D2A985-D102-4ABE-A93C-A7AF7374329E}">
      <dgm:prSet/>
      <dgm:spPr/>
      <dgm:t>
        <a:bodyPr/>
        <a:lstStyle/>
        <a:p>
          <a:endParaRPr lang="en-US"/>
        </a:p>
      </dgm:t>
    </dgm:pt>
    <dgm:pt modelId="{C3CA47A2-11D6-42A1-B32C-978D96B2D104}" type="pres">
      <dgm:prSet presAssocID="{61058C93-B989-4E05-8FA5-5BC59845D4DC}" presName="vert0" presStyleCnt="0">
        <dgm:presLayoutVars>
          <dgm:dir/>
          <dgm:animOne val="branch"/>
          <dgm:animLvl val="lvl"/>
        </dgm:presLayoutVars>
      </dgm:prSet>
      <dgm:spPr/>
    </dgm:pt>
    <dgm:pt modelId="{C7F5D819-0CC0-40B8-95B4-1F28033520A0}" type="pres">
      <dgm:prSet presAssocID="{E0881417-3F67-43E1-87C4-0BB079858DBC}" presName="thickLine" presStyleLbl="alignNode1" presStyleIdx="0" presStyleCnt="5"/>
      <dgm:spPr/>
    </dgm:pt>
    <dgm:pt modelId="{5F2247FD-9A21-4E51-A089-6F38FBBCA639}" type="pres">
      <dgm:prSet presAssocID="{E0881417-3F67-43E1-87C4-0BB079858DBC}" presName="horz1" presStyleCnt="0"/>
      <dgm:spPr/>
    </dgm:pt>
    <dgm:pt modelId="{D250A685-C41D-490F-894A-DA913D82A3CC}" type="pres">
      <dgm:prSet presAssocID="{E0881417-3F67-43E1-87C4-0BB079858DBC}" presName="tx1" presStyleLbl="revTx" presStyleIdx="0" presStyleCnt="5"/>
      <dgm:spPr/>
    </dgm:pt>
    <dgm:pt modelId="{F7B0F1CB-E2B9-4949-9AE8-B7F1B30F0F61}" type="pres">
      <dgm:prSet presAssocID="{E0881417-3F67-43E1-87C4-0BB079858DBC}" presName="vert1" presStyleCnt="0"/>
      <dgm:spPr/>
    </dgm:pt>
    <dgm:pt modelId="{45B3FA69-0216-40FE-B458-FE82409228EF}" type="pres">
      <dgm:prSet presAssocID="{CD7C5A5F-CCB6-4BB8-BA70-C55C4A18848F}" presName="thickLine" presStyleLbl="alignNode1" presStyleIdx="1" presStyleCnt="5"/>
      <dgm:spPr/>
    </dgm:pt>
    <dgm:pt modelId="{1D1DCF5B-F61D-48CB-AE4C-7F3603C91253}" type="pres">
      <dgm:prSet presAssocID="{CD7C5A5F-CCB6-4BB8-BA70-C55C4A18848F}" presName="horz1" presStyleCnt="0"/>
      <dgm:spPr/>
    </dgm:pt>
    <dgm:pt modelId="{1CC068AD-ECD6-4C9C-AD90-2D045B5C92BC}" type="pres">
      <dgm:prSet presAssocID="{CD7C5A5F-CCB6-4BB8-BA70-C55C4A18848F}" presName="tx1" presStyleLbl="revTx" presStyleIdx="1" presStyleCnt="5"/>
      <dgm:spPr/>
    </dgm:pt>
    <dgm:pt modelId="{DA90E6A5-BDF3-4041-8992-50622BE1F894}" type="pres">
      <dgm:prSet presAssocID="{CD7C5A5F-CCB6-4BB8-BA70-C55C4A18848F}" presName="vert1" presStyleCnt="0"/>
      <dgm:spPr/>
    </dgm:pt>
    <dgm:pt modelId="{03555724-2A28-46F7-B2C1-8317CC662A12}" type="pres">
      <dgm:prSet presAssocID="{42C6A4BB-26AD-4651-A394-CFDDCA69EEA3}" presName="thickLine" presStyleLbl="alignNode1" presStyleIdx="2" presStyleCnt="5"/>
      <dgm:spPr/>
    </dgm:pt>
    <dgm:pt modelId="{59A443C6-A70E-4CF2-A050-C753967EDBC8}" type="pres">
      <dgm:prSet presAssocID="{42C6A4BB-26AD-4651-A394-CFDDCA69EEA3}" presName="horz1" presStyleCnt="0"/>
      <dgm:spPr/>
    </dgm:pt>
    <dgm:pt modelId="{458C7881-5962-43E9-AACD-D6C0559404A9}" type="pres">
      <dgm:prSet presAssocID="{42C6A4BB-26AD-4651-A394-CFDDCA69EEA3}" presName="tx1" presStyleLbl="revTx" presStyleIdx="2" presStyleCnt="5"/>
      <dgm:spPr/>
    </dgm:pt>
    <dgm:pt modelId="{920F9159-9ED6-459F-96BA-6E031EB1F9D3}" type="pres">
      <dgm:prSet presAssocID="{42C6A4BB-26AD-4651-A394-CFDDCA69EEA3}" presName="vert1" presStyleCnt="0"/>
      <dgm:spPr/>
    </dgm:pt>
    <dgm:pt modelId="{0DF9B20D-4C2D-4F9E-98B5-7DBE86D9EBBD}" type="pres">
      <dgm:prSet presAssocID="{CB532A9C-E018-4B72-888E-F9701428B1DB}" presName="thickLine" presStyleLbl="alignNode1" presStyleIdx="3" presStyleCnt="5"/>
      <dgm:spPr/>
    </dgm:pt>
    <dgm:pt modelId="{D9D1A37E-80AF-4011-BD63-94E410626502}" type="pres">
      <dgm:prSet presAssocID="{CB532A9C-E018-4B72-888E-F9701428B1DB}" presName="horz1" presStyleCnt="0"/>
      <dgm:spPr/>
    </dgm:pt>
    <dgm:pt modelId="{55AB603F-0775-4DB7-8572-087816FC78B5}" type="pres">
      <dgm:prSet presAssocID="{CB532A9C-E018-4B72-888E-F9701428B1DB}" presName="tx1" presStyleLbl="revTx" presStyleIdx="3" presStyleCnt="5"/>
      <dgm:spPr/>
    </dgm:pt>
    <dgm:pt modelId="{5A7C5D6A-17F7-4CB7-B792-98BF933101A4}" type="pres">
      <dgm:prSet presAssocID="{CB532A9C-E018-4B72-888E-F9701428B1DB}" presName="vert1" presStyleCnt="0"/>
      <dgm:spPr/>
    </dgm:pt>
    <dgm:pt modelId="{66BD30B6-5A75-457D-BB64-0DCA0CB20149}" type="pres">
      <dgm:prSet presAssocID="{DE2BEE95-EBAC-4225-B626-C798426F2BD8}" presName="thickLine" presStyleLbl="alignNode1" presStyleIdx="4" presStyleCnt="5"/>
      <dgm:spPr/>
    </dgm:pt>
    <dgm:pt modelId="{D8AE2236-0ADB-46A2-A1B0-DA17EBCA6C02}" type="pres">
      <dgm:prSet presAssocID="{DE2BEE95-EBAC-4225-B626-C798426F2BD8}" presName="horz1" presStyleCnt="0"/>
      <dgm:spPr/>
    </dgm:pt>
    <dgm:pt modelId="{C24A931F-32A3-4FB9-8313-7F670461A3B9}" type="pres">
      <dgm:prSet presAssocID="{DE2BEE95-EBAC-4225-B626-C798426F2BD8}" presName="tx1" presStyleLbl="revTx" presStyleIdx="4" presStyleCnt="5"/>
      <dgm:spPr/>
    </dgm:pt>
    <dgm:pt modelId="{2EA20211-6B41-4314-ACB6-9B996099F768}" type="pres">
      <dgm:prSet presAssocID="{DE2BEE95-EBAC-4225-B626-C798426F2BD8}" presName="vert1" presStyleCnt="0"/>
      <dgm:spPr/>
    </dgm:pt>
  </dgm:ptLst>
  <dgm:cxnLst>
    <dgm:cxn modelId="{3116B12F-ED44-477A-8CB8-BE12D7CD1F07}" srcId="{61058C93-B989-4E05-8FA5-5BC59845D4DC}" destId="{42C6A4BB-26AD-4651-A394-CFDDCA69EEA3}" srcOrd="2" destOrd="0" parTransId="{E59927C4-512A-4CBF-8150-60CA66F16BA6}" sibTransId="{41FE708B-3442-4C7B-B5ED-26ADEC6D371F}"/>
    <dgm:cxn modelId="{E8C9D652-C8CA-4654-AF24-1DF3CD863E96}" type="presOf" srcId="{CB532A9C-E018-4B72-888E-F9701428B1DB}" destId="{55AB603F-0775-4DB7-8572-087816FC78B5}" srcOrd="0" destOrd="0" presId="urn:microsoft.com/office/officeart/2008/layout/LinedList"/>
    <dgm:cxn modelId="{96D2A985-D102-4ABE-A93C-A7AF7374329E}" srcId="{61058C93-B989-4E05-8FA5-5BC59845D4DC}" destId="{DE2BEE95-EBAC-4225-B626-C798426F2BD8}" srcOrd="4" destOrd="0" parTransId="{728A0424-5B64-4DC7-8068-2250EF304344}" sibTransId="{B6C6083B-8A6B-47CD-8DA7-BD106B1A6BD9}"/>
    <dgm:cxn modelId="{B3D6DC8D-D153-4F8A-978C-B414C6F496C6}" srcId="{61058C93-B989-4E05-8FA5-5BC59845D4DC}" destId="{E0881417-3F67-43E1-87C4-0BB079858DBC}" srcOrd="0" destOrd="0" parTransId="{2BEBFA8E-62EA-4AB7-A04E-189CDEDA826E}" sibTransId="{6F958418-ED03-47F9-A0D8-E8B038C65564}"/>
    <dgm:cxn modelId="{0A9FA58F-9609-4D49-A11C-7FD5E1B46168}" srcId="{61058C93-B989-4E05-8FA5-5BC59845D4DC}" destId="{CB532A9C-E018-4B72-888E-F9701428B1DB}" srcOrd="3" destOrd="0" parTransId="{549713E7-86B2-4B78-BED1-452DF8E97CE4}" sibTransId="{0D675800-CC69-4339-9649-E67A254F5190}"/>
    <dgm:cxn modelId="{5570C494-F465-4002-834C-D94D36B97379}" type="presOf" srcId="{42C6A4BB-26AD-4651-A394-CFDDCA69EEA3}" destId="{458C7881-5962-43E9-AACD-D6C0559404A9}" srcOrd="0" destOrd="0" presId="urn:microsoft.com/office/officeart/2008/layout/LinedList"/>
    <dgm:cxn modelId="{AA75F6A1-1903-4955-841C-524AEFEDFF80}" type="presOf" srcId="{E0881417-3F67-43E1-87C4-0BB079858DBC}" destId="{D250A685-C41D-490F-894A-DA913D82A3CC}" srcOrd="0" destOrd="0" presId="urn:microsoft.com/office/officeart/2008/layout/LinedList"/>
    <dgm:cxn modelId="{D70EC9B3-A4DF-41FB-BBEE-C758CBE22562}" srcId="{61058C93-B989-4E05-8FA5-5BC59845D4DC}" destId="{CD7C5A5F-CCB6-4BB8-BA70-C55C4A18848F}" srcOrd="1" destOrd="0" parTransId="{C064B991-3C34-4B2C-8D8C-EB784BE4B7EA}" sibTransId="{218888E8-A3FC-4287-AAA8-E0A36D587AE5}"/>
    <dgm:cxn modelId="{95C702B4-6517-4C82-8A34-FB2C24BA5B88}" type="presOf" srcId="{61058C93-B989-4E05-8FA5-5BC59845D4DC}" destId="{C3CA47A2-11D6-42A1-B32C-978D96B2D104}" srcOrd="0" destOrd="0" presId="urn:microsoft.com/office/officeart/2008/layout/LinedList"/>
    <dgm:cxn modelId="{922AA3C2-86F2-4470-B882-5D9149EC2C17}" type="presOf" srcId="{CD7C5A5F-CCB6-4BB8-BA70-C55C4A18848F}" destId="{1CC068AD-ECD6-4C9C-AD90-2D045B5C92BC}" srcOrd="0" destOrd="0" presId="urn:microsoft.com/office/officeart/2008/layout/LinedList"/>
    <dgm:cxn modelId="{C56EDBF7-5BF5-4F99-944B-43E61609C0EF}" type="presOf" srcId="{DE2BEE95-EBAC-4225-B626-C798426F2BD8}" destId="{C24A931F-32A3-4FB9-8313-7F670461A3B9}" srcOrd="0" destOrd="0" presId="urn:microsoft.com/office/officeart/2008/layout/LinedList"/>
    <dgm:cxn modelId="{F7D76202-A107-4AB9-B9EC-22A5B9CAAB5E}" type="presParOf" srcId="{C3CA47A2-11D6-42A1-B32C-978D96B2D104}" destId="{C7F5D819-0CC0-40B8-95B4-1F28033520A0}" srcOrd="0" destOrd="0" presId="urn:microsoft.com/office/officeart/2008/layout/LinedList"/>
    <dgm:cxn modelId="{54BEC34A-B018-4BE4-B7BB-0185700C2E9C}" type="presParOf" srcId="{C3CA47A2-11D6-42A1-B32C-978D96B2D104}" destId="{5F2247FD-9A21-4E51-A089-6F38FBBCA639}" srcOrd="1" destOrd="0" presId="urn:microsoft.com/office/officeart/2008/layout/LinedList"/>
    <dgm:cxn modelId="{2DAC8F33-2ED6-424E-B040-A03873D79100}" type="presParOf" srcId="{5F2247FD-9A21-4E51-A089-6F38FBBCA639}" destId="{D250A685-C41D-490F-894A-DA913D82A3CC}" srcOrd="0" destOrd="0" presId="urn:microsoft.com/office/officeart/2008/layout/LinedList"/>
    <dgm:cxn modelId="{8B38EE85-B19D-41DF-AC15-30CEF1EA980D}" type="presParOf" srcId="{5F2247FD-9A21-4E51-A089-6F38FBBCA639}" destId="{F7B0F1CB-E2B9-4949-9AE8-B7F1B30F0F61}" srcOrd="1" destOrd="0" presId="urn:microsoft.com/office/officeart/2008/layout/LinedList"/>
    <dgm:cxn modelId="{C84E4260-5D44-4221-87B9-E54E8ADDF967}" type="presParOf" srcId="{C3CA47A2-11D6-42A1-B32C-978D96B2D104}" destId="{45B3FA69-0216-40FE-B458-FE82409228EF}" srcOrd="2" destOrd="0" presId="urn:microsoft.com/office/officeart/2008/layout/LinedList"/>
    <dgm:cxn modelId="{6E761FE1-C90D-4C5C-90A5-5E419CB2530F}" type="presParOf" srcId="{C3CA47A2-11D6-42A1-B32C-978D96B2D104}" destId="{1D1DCF5B-F61D-48CB-AE4C-7F3603C91253}" srcOrd="3" destOrd="0" presId="urn:microsoft.com/office/officeart/2008/layout/LinedList"/>
    <dgm:cxn modelId="{8DAA056A-2AEC-4C5F-9963-7F2F465AA33A}" type="presParOf" srcId="{1D1DCF5B-F61D-48CB-AE4C-7F3603C91253}" destId="{1CC068AD-ECD6-4C9C-AD90-2D045B5C92BC}" srcOrd="0" destOrd="0" presId="urn:microsoft.com/office/officeart/2008/layout/LinedList"/>
    <dgm:cxn modelId="{5262E372-920A-4337-9086-33C8833AD1A8}" type="presParOf" srcId="{1D1DCF5B-F61D-48CB-AE4C-7F3603C91253}" destId="{DA90E6A5-BDF3-4041-8992-50622BE1F894}" srcOrd="1" destOrd="0" presId="urn:microsoft.com/office/officeart/2008/layout/LinedList"/>
    <dgm:cxn modelId="{044AB3EB-1440-4781-8BE5-73369DEA3683}" type="presParOf" srcId="{C3CA47A2-11D6-42A1-B32C-978D96B2D104}" destId="{03555724-2A28-46F7-B2C1-8317CC662A12}" srcOrd="4" destOrd="0" presId="urn:microsoft.com/office/officeart/2008/layout/LinedList"/>
    <dgm:cxn modelId="{06201464-FAD2-4FF1-B40C-72897D871C1E}" type="presParOf" srcId="{C3CA47A2-11D6-42A1-B32C-978D96B2D104}" destId="{59A443C6-A70E-4CF2-A050-C753967EDBC8}" srcOrd="5" destOrd="0" presId="urn:microsoft.com/office/officeart/2008/layout/LinedList"/>
    <dgm:cxn modelId="{9522D547-A60C-4CE7-B0F7-16DAA1BB1D1D}" type="presParOf" srcId="{59A443C6-A70E-4CF2-A050-C753967EDBC8}" destId="{458C7881-5962-43E9-AACD-D6C0559404A9}" srcOrd="0" destOrd="0" presId="urn:microsoft.com/office/officeart/2008/layout/LinedList"/>
    <dgm:cxn modelId="{7A2B7102-40E8-4B11-9888-7CF623442D1D}" type="presParOf" srcId="{59A443C6-A70E-4CF2-A050-C753967EDBC8}" destId="{920F9159-9ED6-459F-96BA-6E031EB1F9D3}" srcOrd="1" destOrd="0" presId="urn:microsoft.com/office/officeart/2008/layout/LinedList"/>
    <dgm:cxn modelId="{F1FD2121-70C7-4F66-9300-B830ABE38D68}" type="presParOf" srcId="{C3CA47A2-11D6-42A1-B32C-978D96B2D104}" destId="{0DF9B20D-4C2D-4F9E-98B5-7DBE86D9EBBD}" srcOrd="6" destOrd="0" presId="urn:microsoft.com/office/officeart/2008/layout/LinedList"/>
    <dgm:cxn modelId="{C73A755E-9C1E-4A20-968A-565F0C167B05}" type="presParOf" srcId="{C3CA47A2-11D6-42A1-B32C-978D96B2D104}" destId="{D9D1A37E-80AF-4011-BD63-94E410626502}" srcOrd="7" destOrd="0" presId="urn:microsoft.com/office/officeart/2008/layout/LinedList"/>
    <dgm:cxn modelId="{065F2FB8-4797-4149-AA6F-1262BF59555F}" type="presParOf" srcId="{D9D1A37E-80AF-4011-BD63-94E410626502}" destId="{55AB603F-0775-4DB7-8572-087816FC78B5}" srcOrd="0" destOrd="0" presId="urn:microsoft.com/office/officeart/2008/layout/LinedList"/>
    <dgm:cxn modelId="{67EF0D2D-B188-4720-A11C-8D4CC5298E07}" type="presParOf" srcId="{D9D1A37E-80AF-4011-BD63-94E410626502}" destId="{5A7C5D6A-17F7-4CB7-B792-98BF933101A4}" srcOrd="1" destOrd="0" presId="urn:microsoft.com/office/officeart/2008/layout/LinedList"/>
    <dgm:cxn modelId="{A8DC97E8-4C1D-4F3A-802D-A1519817CE7E}" type="presParOf" srcId="{C3CA47A2-11D6-42A1-B32C-978D96B2D104}" destId="{66BD30B6-5A75-457D-BB64-0DCA0CB20149}" srcOrd="8" destOrd="0" presId="urn:microsoft.com/office/officeart/2008/layout/LinedList"/>
    <dgm:cxn modelId="{233BD951-9F3D-475B-AA82-5DC347B3606C}" type="presParOf" srcId="{C3CA47A2-11D6-42A1-B32C-978D96B2D104}" destId="{D8AE2236-0ADB-46A2-A1B0-DA17EBCA6C02}" srcOrd="9" destOrd="0" presId="urn:microsoft.com/office/officeart/2008/layout/LinedList"/>
    <dgm:cxn modelId="{8AA2F51D-8024-4127-92AA-6C900C1B7DE7}" type="presParOf" srcId="{D8AE2236-0ADB-46A2-A1B0-DA17EBCA6C02}" destId="{C24A931F-32A3-4FB9-8313-7F670461A3B9}" srcOrd="0" destOrd="0" presId="urn:microsoft.com/office/officeart/2008/layout/LinedList"/>
    <dgm:cxn modelId="{928C3D7D-5491-4174-B639-E55C6351C428}" type="presParOf" srcId="{D8AE2236-0ADB-46A2-A1B0-DA17EBCA6C02}" destId="{2EA20211-6B41-4314-ACB6-9B996099F76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73B917-BDD0-4CF3-9379-DA9C8908F737}">
      <dsp:nvSpPr>
        <dsp:cNvPr id="0" name=""/>
        <dsp:cNvSpPr/>
      </dsp:nvSpPr>
      <dsp:spPr>
        <a:xfrm>
          <a:off x="0" y="522270"/>
          <a:ext cx="5680587" cy="94302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t>In a typical year there are around 370 youth served by the facilitator role.</a:t>
          </a:r>
        </a:p>
      </dsp:txBody>
      <dsp:txXfrm>
        <a:off x="46034" y="568304"/>
        <a:ext cx="5588519" cy="850952"/>
      </dsp:txXfrm>
    </dsp:sp>
    <dsp:sp modelId="{3F6150F9-BD03-44D2-B118-3B7570BFE8D5}">
      <dsp:nvSpPr>
        <dsp:cNvPr id="0" name=""/>
        <dsp:cNvSpPr/>
      </dsp:nvSpPr>
      <dsp:spPr>
        <a:xfrm>
          <a:off x="0" y="1540170"/>
          <a:ext cx="5680587" cy="94302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t>In 2025, 442 youth were served, this is the most youth to date.</a:t>
          </a:r>
        </a:p>
      </dsp:txBody>
      <dsp:txXfrm>
        <a:off x="46034" y="1586204"/>
        <a:ext cx="5588519" cy="850952"/>
      </dsp:txXfrm>
    </dsp:sp>
    <dsp:sp modelId="{F447D2E3-D4F2-496F-82FA-8BFD32A256D2}">
      <dsp:nvSpPr>
        <dsp:cNvPr id="0" name=""/>
        <dsp:cNvSpPr/>
      </dsp:nvSpPr>
      <dsp:spPr>
        <a:xfrm>
          <a:off x="0" y="2558070"/>
          <a:ext cx="5680587" cy="94302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t>The increase in clients served also shows an increase in youth being arrested</a:t>
          </a:r>
        </a:p>
      </dsp:txBody>
      <dsp:txXfrm>
        <a:off x="46034" y="2604104"/>
        <a:ext cx="5588519" cy="8509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F5D819-0CC0-40B8-95B4-1F28033520A0}">
      <dsp:nvSpPr>
        <dsp:cNvPr id="0" name=""/>
        <dsp:cNvSpPr/>
      </dsp:nvSpPr>
      <dsp:spPr>
        <a:xfrm>
          <a:off x="0" y="589"/>
          <a:ext cx="10949336"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50A685-C41D-490F-894A-DA913D82A3CC}">
      <dsp:nvSpPr>
        <dsp:cNvPr id="0" name=""/>
        <dsp:cNvSpPr/>
      </dsp:nvSpPr>
      <dsp:spPr>
        <a:xfrm>
          <a:off x="0" y="589"/>
          <a:ext cx="10949336" cy="966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59 youth qualified for a Crossover MDT meeting last year, however only 5 occurred due to other relevant </a:t>
          </a:r>
          <a:r>
            <a:rPr lang="en-US" sz="2100" kern="1200" dirty="0" err="1"/>
            <a:t>staffings</a:t>
          </a:r>
          <a:r>
            <a:rPr lang="en-US" sz="2100" kern="1200" dirty="0"/>
            <a:t> coinciding.</a:t>
          </a:r>
        </a:p>
      </dsp:txBody>
      <dsp:txXfrm>
        <a:off x="0" y="589"/>
        <a:ext cx="10949336" cy="966060"/>
      </dsp:txXfrm>
    </dsp:sp>
    <dsp:sp modelId="{45B3FA69-0216-40FE-B458-FE82409228EF}">
      <dsp:nvSpPr>
        <dsp:cNvPr id="0" name=""/>
        <dsp:cNvSpPr/>
      </dsp:nvSpPr>
      <dsp:spPr>
        <a:xfrm>
          <a:off x="0" y="966650"/>
          <a:ext cx="10949336"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C068AD-ECD6-4C9C-AD90-2D045B5C92BC}">
      <dsp:nvSpPr>
        <dsp:cNvPr id="0" name=""/>
        <dsp:cNvSpPr/>
      </dsp:nvSpPr>
      <dsp:spPr>
        <a:xfrm>
          <a:off x="0" y="966650"/>
          <a:ext cx="10949336" cy="966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0" i="0" kern="1200" baseline="0"/>
            <a:t>Out of the 12 DCF Team Decision Making Meetings 9 successfully engaged in preventative DCF Services like Family Preservation or MST, 1 youth came into FC, the other 2 were already on probation.</a:t>
          </a:r>
          <a:endParaRPr lang="en-US" sz="2100" kern="1200"/>
        </a:p>
      </dsp:txBody>
      <dsp:txXfrm>
        <a:off x="0" y="966650"/>
        <a:ext cx="10949336" cy="966060"/>
      </dsp:txXfrm>
    </dsp:sp>
    <dsp:sp modelId="{03555724-2A28-46F7-B2C1-8317CC662A12}">
      <dsp:nvSpPr>
        <dsp:cNvPr id="0" name=""/>
        <dsp:cNvSpPr/>
      </dsp:nvSpPr>
      <dsp:spPr>
        <a:xfrm>
          <a:off x="0" y="1932710"/>
          <a:ext cx="10949336"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8C7881-5962-43E9-AACD-D6C0559404A9}">
      <dsp:nvSpPr>
        <dsp:cNvPr id="0" name=""/>
        <dsp:cNvSpPr/>
      </dsp:nvSpPr>
      <dsp:spPr>
        <a:xfrm>
          <a:off x="0" y="1932710"/>
          <a:ext cx="10949336" cy="966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Out of the 5 Crossover MDT meetings held, 3 were in foster care and services were recommended, 1 entered DCF custody soon after, and 1 accepted MST services. </a:t>
          </a:r>
        </a:p>
      </dsp:txBody>
      <dsp:txXfrm>
        <a:off x="0" y="1932710"/>
        <a:ext cx="10949336" cy="966060"/>
      </dsp:txXfrm>
    </dsp:sp>
    <dsp:sp modelId="{0DF9B20D-4C2D-4F9E-98B5-7DBE86D9EBBD}">
      <dsp:nvSpPr>
        <dsp:cNvPr id="0" name=""/>
        <dsp:cNvSpPr/>
      </dsp:nvSpPr>
      <dsp:spPr>
        <a:xfrm>
          <a:off x="0" y="2898771"/>
          <a:ext cx="10949336"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AB603F-0775-4DB7-8572-087816FC78B5}">
      <dsp:nvSpPr>
        <dsp:cNvPr id="0" name=""/>
        <dsp:cNvSpPr/>
      </dsp:nvSpPr>
      <dsp:spPr>
        <a:xfrm>
          <a:off x="0" y="2898771"/>
          <a:ext cx="10949336" cy="966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0" i="0" kern="1200" baseline="0"/>
            <a:t>Out of the 24 EmberHope TDM’s, the crossover facilitator attended all meetings and informed participants of recent arrests, charging appointments, and possible services.</a:t>
          </a:r>
          <a:endParaRPr lang="en-US" sz="2100" kern="1200"/>
        </a:p>
      </dsp:txBody>
      <dsp:txXfrm>
        <a:off x="0" y="2898771"/>
        <a:ext cx="10949336" cy="966060"/>
      </dsp:txXfrm>
    </dsp:sp>
    <dsp:sp modelId="{66BD30B6-5A75-457D-BB64-0DCA0CB20149}">
      <dsp:nvSpPr>
        <dsp:cNvPr id="0" name=""/>
        <dsp:cNvSpPr/>
      </dsp:nvSpPr>
      <dsp:spPr>
        <a:xfrm>
          <a:off x="0" y="3864831"/>
          <a:ext cx="10949336"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4A931F-32A3-4FB9-8313-7F670461A3B9}">
      <dsp:nvSpPr>
        <dsp:cNvPr id="0" name=""/>
        <dsp:cNvSpPr/>
      </dsp:nvSpPr>
      <dsp:spPr>
        <a:xfrm>
          <a:off x="0" y="3864831"/>
          <a:ext cx="10949336" cy="966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Compared to last year data stable across all domains except the EH TDM’s doubled for these youth indicating youth with frequent rearrests also had placement instability.</a:t>
          </a:r>
        </a:p>
      </dsp:txBody>
      <dsp:txXfrm>
        <a:off x="0" y="3864831"/>
        <a:ext cx="10949336" cy="96606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B0A3A11-F6B3-4EFC-B8D8-E058D6BF296F}"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AB311-7F97-4A42-9CA8-AA02ECA91DF6}"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7078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0A3A11-F6B3-4EFC-B8D8-E058D6BF296F}"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AB311-7F97-4A42-9CA8-AA02ECA91DF6}" type="slidenum">
              <a:rPr lang="en-US" smtClean="0"/>
              <a:t>‹#›</a:t>
            </a:fld>
            <a:endParaRPr lang="en-US"/>
          </a:p>
        </p:txBody>
      </p:sp>
    </p:spTree>
    <p:extLst>
      <p:ext uri="{BB962C8B-B14F-4D97-AF65-F5344CB8AC3E}">
        <p14:creationId xmlns:p14="http://schemas.microsoft.com/office/powerpoint/2010/main" val="2194355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0A3A11-F6B3-4EFC-B8D8-E058D6BF296F}"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AB311-7F97-4A42-9CA8-AA02ECA91DF6}"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511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0A3A11-F6B3-4EFC-B8D8-E058D6BF296F}"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AB311-7F97-4A42-9CA8-AA02ECA91DF6}" type="slidenum">
              <a:rPr lang="en-US" smtClean="0"/>
              <a:t>‹#›</a:t>
            </a:fld>
            <a:endParaRPr lang="en-US"/>
          </a:p>
        </p:txBody>
      </p:sp>
    </p:spTree>
    <p:extLst>
      <p:ext uri="{BB962C8B-B14F-4D97-AF65-F5344CB8AC3E}">
        <p14:creationId xmlns:p14="http://schemas.microsoft.com/office/powerpoint/2010/main" val="1388258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0A3A11-F6B3-4EFC-B8D8-E058D6BF296F}" type="datetimeFigureOut">
              <a:rPr lang="en-US" smtClean="0"/>
              <a:t>6/2/2026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7AB311-7F97-4A42-9CA8-AA02ECA91DF6}"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2117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0A3A11-F6B3-4EFC-B8D8-E058D6BF296F}" type="datetimeFigureOut">
              <a:rPr lang="en-US" smtClean="0"/>
              <a:t>6/2/2026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7AB311-7F97-4A42-9CA8-AA02ECA91DF6}" type="slidenum">
              <a:rPr lang="en-US" smtClean="0"/>
              <a:t>‹#›</a:t>
            </a:fld>
            <a:endParaRPr lang="en-US"/>
          </a:p>
        </p:txBody>
      </p:sp>
    </p:spTree>
    <p:extLst>
      <p:ext uri="{BB962C8B-B14F-4D97-AF65-F5344CB8AC3E}">
        <p14:creationId xmlns:p14="http://schemas.microsoft.com/office/powerpoint/2010/main" val="318350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0A3A11-F6B3-4EFC-B8D8-E058D6BF296F}" type="datetimeFigureOut">
              <a:rPr lang="en-US" smtClean="0"/>
              <a:t>6/2/2026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7AB311-7F97-4A42-9CA8-AA02ECA91DF6}" type="slidenum">
              <a:rPr lang="en-US" smtClean="0"/>
              <a:t>‹#›</a:t>
            </a:fld>
            <a:endParaRPr lang="en-US"/>
          </a:p>
        </p:txBody>
      </p:sp>
    </p:spTree>
    <p:extLst>
      <p:ext uri="{BB962C8B-B14F-4D97-AF65-F5344CB8AC3E}">
        <p14:creationId xmlns:p14="http://schemas.microsoft.com/office/powerpoint/2010/main" val="2019813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0A3A11-F6B3-4EFC-B8D8-E058D6BF296F}" type="datetimeFigureOut">
              <a:rPr lang="en-US" smtClean="0"/>
              <a:t>6/2/2026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7AB311-7F97-4A42-9CA8-AA02ECA91DF6}" type="slidenum">
              <a:rPr lang="en-US" smtClean="0"/>
              <a:t>‹#›</a:t>
            </a:fld>
            <a:endParaRPr lang="en-US"/>
          </a:p>
        </p:txBody>
      </p:sp>
    </p:spTree>
    <p:extLst>
      <p:ext uri="{BB962C8B-B14F-4D97-AF65-F5344CB8AC3E}">
        <p14:creationId xmlns:p14="http://schemas.microsoft.com/office/powerpoint/2010/main" val="2785375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0A3A11-F6B3-4EFC-B8D8-E058D6BF296F}" type="datetimeFigureOut">
              <a:rPr lang="en-US" smtClean="0"/>
              <a:t>6/2/2026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7AB311-7F97-4A42-9CA8-AA02ECA91DF6}" type="slidenum">
              <a:rPr lang="en-US" smtClean="0"/>
              <a:t>‹#›</a:t>
            </a:fld>
            <a:endParaRPr lang="en-US"/>
          </a:p>
        </p:txBody>
      </p:sp>
    </p:spTree>
    <p:extLst>
      <p:ext uri="{BB962C8B-B14F-4D97-AF65-F5344CB8AC3E}">
        <p14:creationId xmlns:p14="http://schemas.microsoft.com/office/powerpoint/2010/main" val="78533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0A3A11-F6B3-4EFC-B8D8-E058D6BF296F}" type="datetimeFigureOut">
              <a:rPr lang="en-US" smtClean="0"/>
              <a:t>6/2/2026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7AB311-7F97-4A42-9CA8-AA02ECA91DF6}" type="slidenum">
              <a:rPr lang="en-US" smtClean="0"/>
              <a:t>‹#›</a:t>
            </a:fld>
            <a:endParaRPr lang="en-US"/>
          </a:p>
        </p:txBody>
      </p:sp>
    </p:spTree>
    <p:extLst>
      <p:ext uri="{BB962C8B-B14F-4D97-AF65-F5344CB8AC3E}">
        <p14:creationId xmlns:p14="http://schemas.microsoft.com/office/powerpoint/2010/main" val="490523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0A3A11-F6B3-4EFC-B8D8-E058D6BF296F}" type="datetimeFigureOut">
              <a:rPr lang="en-US" smtClean="0"/>
              <a:t>6/2/2026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7AB311-7F97-4A42-9CA8-AA02ECA91DF6}"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1128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B0A3A11-F6B3-4EFC-B8D8-E058D6BF296F}" type="datetimeFigureOut">
              <a:rPr lang="en-US" smtClean="0"/>
              <a:t>6/2/2026</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C7AB311-7F97-4A42-9CA8-AA02ECA91DF6}"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4120240"/>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svg"/><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hyperlink" Target="mailto:Elisa.Thompson@ks.gov"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9ABC736F-FD1E-4980-876D-E5C3877393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8D98EE46-797C-45B8-8337-491B94E05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83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71FBDC-2104-4E56-F0FB-F80854E0434A}"/>
              </a:ext>
            </a:extLst>
          </p:cNvPr>
          <p:cNvSpPr>
            <a:spLocks noGrp="1"/>
          </p:cNvSpPr>
          <p:nvPr>
            <p:ph type="ctrTitle"/>
          </p:nvPr>
        </p:nvSpPr>
        <p:spPr>
          <a:xfrm>
            <a:off x="634501" y="640080"/>
            <a:ext cx="4019429" cy="3339348"/>
          </a:xfrm>
        </p:spPr>
        <p:txBody>
          <a:bodyPr anchor="b">
            <a:normAutofit/>
          </a:bodyPr>
          <a:lstStyle/>
          <a:p>
            <a:r>
              <a:rPr lang="en-US" sz="4400" dirty="0">
                <a:solidFill>
                  <a:srgbClr val="FFFFFF"/>
                </a:solidFill>
              </a:rPr>
              <a:t>Crossover YOUTH Practice Model, protocols, SGCO DATA &amp; Crossover MDT’S</a:t>
            </a:r>
          </a:p>
        </p:txBody>
      </p:sp>
      <p:sp>
        <p:nvSpPr>
          <p:cNvPr id="3" name="Subtitle 2">
            <a:extLst>
              <a:ext uri="{FF2B5EF4-FFF2-40B4-BE49-F238E27FC236}">
                <a16:creationId xmlns:a16="http://schemas.microsoft.com/office/drawing/2014/main" id="{BBED8B83-A564-34D6-664D-4C5F3DD9A4E0}"/>
              </a:ext>
            </a:extLst>
          </p:cNvPr>
          <p:cNvSpPr>
            <a:spLocks noGrp="1"/>
          </p:cNvSpPr>
          <p:nvPr>
            <p:ph type="subTitle" idx="1"/>
          </p:nvPr>
        </p:nvSpPr>
        <p:spPr>
          <a:xfrm>
            <a:off x="638921" y="4315017"/>
            <a:ext cx="4015009" cy="1893939"/>
          </a:xfrm>
        </p:spPr>
        <p:txBody>
          <a:bodyPr anchor="t">
            <a:normAutofit/>
          </a:bodyPr>
          <a:lstStyle/>
          <a:p>
            <a:pPr algn="r"/>
            <a:r>
              <a:rPr lang="en-US" sz="2400" dirty="0">
                <a:solidFill>
                  <a:srgbClr val="FFFFFF"/>
                </a:solidFill>
              </a:rPr>
              <a:t>Elisa Thompson, Crossover Youth Facilitator</a:t>
            </a:r>
          </a:p>
          <a:p>
            <a:pPr algn="r"/>
            <a:r>
              <a:rPr lang="en-US" sz="2400" dirty="0">
                <a:solidFill>
                  <a:srgbClr val="FFFFFF"/>
                </a:solidFill>
              </a:rPr>
              <a:t>DCF/JIAC</a:t>
            </a:r>
          </a:p>
        </p:txBody>
      </p:sp>
      <p:cxnSp>
        <p:nvCxnSpPr>
          <p:cNvPr id="34" name="Straight Connector 33">
            <a:extLst>
              <a:ext uri="{FF2B5EF4-FFF2-40B4-BE49-F238E27FC236}">
                <a16:creationId xmlns:a16="http://schemas.microsoft.com/office/drawing/2014/main" id="{4E4CA735-62CB-4665-AA7D-4A259E3F7C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39130" y="4156010"/>
            <a:ext cx="35661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3915B512-930A-40F0-82A6-4895B71A9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396" y="0"/>
            <a:ext cx="6909991" cy="6858000"/>
          </a:xfrm>
          <a:prstGeom prst="rect">
            <a:avLst/>
          </a:prstGeom>
          <a:blipFill dpi="0" rotWithShape="1">
            <a:blip r:embed="rId2">
              <a:duotone>
                <a:schemeClr val="accent1">
                  <a:shade val="45000"/>
                  <a:satMod val="135000"/>
                </a:schemeClr>
                <a:prstClr val="white"/>
              </a:duotone>
            </a:blip>
            <a:srcRect/>
            <a:tile tx="6350" ty="-101600" sx="70000" sy="7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234579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type="wd">
                                    <p:tmPct val="15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20C69E-2980-DE11-DD2A-BE8F7B8B55A9}"/>
              </a:ext>
            </a:extLst>
          </p:cNvPr>
          <p:cNvSpPr>
            <a:spLocks noGrp="1"/>
          </p:cNvSpPr>
          <p:nvPr>
            <p:ph type="title"/>
          </p:nvPr>
        </p:nvSpPr>
        <p:spPr>
          <a:xfrm>
            <a:off x="964788" y="804333"/>
            <a:ext cx="3391900" cy="5249334"/>
          </a:xfrm>
        </p:spPr>
        <p:txBody>
          <a:bodyPr>
            <a:normAutofit/>
          </a:bodyPr>
          <a:lstStyle/>
          <a:p>
            <a:pPr algn="r"/>
            <a:r>
              <a:rPr lang="en-US" dirty="0"/>
              <a:t>Crossover Youth Practice Model (CYPM)</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8A43C60-A6E7-30EA-1258-5904F58D583F}"/>
              </a:ext>
            </a:extLst>
          </p:cNvPr>
          <p:cNvSpPr>
            <a:spLocks noGrp="1"/>
          </p:cNvSpPr>
          <p:nvPr>
            <p:ph idx="1"/>
          </p:nvPr>
        </p:nvSpPr>
        <p:spPr>
          <a:xfrm>
            <a:off x="4999330" y="804333"/>
            <a:ext cx="6257721" cy="5249334"/>
          </a:xfrm>
        </p:spPr>
        <p:txBody>
          <a:bodyPr anchor="ctr">
            <a:normAutofit/>
          </a:bodyPr>
          <a:lstStyle/>
          <a:p>
            <a:r>
              <a:rPr lang="en-US" dirty="0"/>
              <a:t>The Center for Juvenile Justice Reform at Georgetown University developed this model for improved communication across agencies to better serve youth and families.</a:t>
            </a:r>
            <a:endParaRPr lang="en-US"/>
          </a:p>
          <a:p>
            <a:r>
              <a:rPr lang="en-US" dirty="0"/>
              <a:t>The goals of the CYPM model are:</a:t>
            </a:r>
            <a:endParaRPr lang="en-US"/>
          </a:p>
          <a:p>
            <a:pPr marL="457200" indent="-457200">
              <a:buFont typeface="+mj-lt"/>
              <a:buAutoNum type="arabicPeriod"/>
            </a:pPr>
            <a:r>
              <a:rPr lang="en-US" dirty="0"/>
              <a:t>Reduce the number of youth in foster care</a:t>
            </a:r>
            <a:endParaRPr lang="en-US"/>
          </a:p>
          <a:p>
            <a:pPr marL="457200" indent="-457200">
              <a:buFont typeface="+mj-lt"/>
              <a:buAutoNum type="arabicPeriod"/>
            </a:pPr>
            <a:r>
              <a:rPr lang="en-US" dirty="0"/>
              <a:t>Reduce the number of youth in congregate care</a:t>
            </a:r>
            <a:endParaRPr lang="en-US"/>
          </a:p>
          <a:p>
            <a:pPr marL="457200" indent="-457200">
              <a:buFont typeface="+mj-lt"/>
              <a:buAutoNum type="arabicPeriod"/>
            </a:pPr>
            <a:r>
              <a:rPr lang="en-US" dirty="0"/>
              <a:t>Reduce the disproportionate representation of children of color in both systems</a:t>
            </a:r>
            <a:endParaRPr lang="en-US"/>
          </a:p>
          <a:p>
            <a:pPr marL="457200" indent="-457200">
              <a:buFont typeface="+mj-lt"/>
              <a:buAutoNum type="arabicPeriod"/>
            </a:pPr>
            <a:r>
              <a:rPr lang="en-US" dirty="0"/>
              <a:t>Reduce the number of youth that become dually adjudicated</a:t>
            </a:r>
            <a:endParaRPr lang="en-US"/>
          </a:p>
          <a:p>
            <a:pPr marL="457200" indent="-457200">
              <a:buFont typeface="+mj-lt"/>
              <a:buAutoNum type="arabicPeriod"/>
            </a:pPr>
            <a:endParaRPr lang="en-US" dirty="0"/>
          </a:p>
        </p:txBody>
      </p:sp>
    </p:spTree>
    <p:extLst>
      <p:ext uri="{BB962C8B-B14F-4D97-AF65-F5344CB8AC3E}">
        <p14:creationId xmlns:p14="http://schemas.microsoft.com/office/powerpoint/2010/main" val="553598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F546F-B4B7-32F9-92B1-54D7C1D70B97}"/>
              </a:ext>
            </a:extLst>
          </p:cNvPr>
          <p:cNvSpPr>
            <a:spLocks noGrp="1"/>
          </p:cNvSpPr>
          <p:nvPr>
            <p:ph type="title"/>
          </p:nvPr>
        </p:nvSpPr>
        <p:spPr>
          <a:xfrm>
            <a:off x="1024128" y="585216"/>
            <a:ext cx="8018272" cy="1499616"/>
          </a:xfrm>
        </p:spPr>
        <p:txBody>
          <a:bodyPr>
            <a:normAutofit/>
          </a:bodyPr>
          <a:lstStyle/>
          <a:p>
            <a:r>
              <a:rPr lang="en-US" dirty="0"/>
              <a:t>Cross-System Facilitator role</a:t>
            </a:r>
          </a:p>
        </p:txBody>
      </p:sp>
      <p:sp>
        <p:nvSpPr>
          <p:cNvPr id="3" name="Content Placeholder 2">
            <a:extLst>
              <a:ext uri="{FF2B5EF4-FFF2-40B4-BE49-F238E27FC236}">
                <a16:creationId xmlns:a16="http://schemas.microsoft.com/office/drawing/2014/main" id="{BE1BA527-D96A-5986-6E72-3AFFE23A052D}"/>
              </a:ext>
            </a:extLst>
          </p:cNvPr>
          <p:cNvSpPr>
            <a:spLocks noGrp="1"/>
          </p:cNvSpPr>
          <p:nvPr>
            <p:ph idx="1"/>
          </p:nvPr>
        </p:nvSpPr>
        <p:spPr>
          <a:xfrm>
            <a:off x="1024128" y="2286000"/>
            <a:ext cx="8018271" cy="4023360"/>
          </a:xfrm>
        </p:spPr>
        <p:txBody>
          <a:bodyPr>
            <a:normAutofit/>
          </a:bodyPr>
          <a:lstStyle/>
          <a:p>
            <a:pPr>
              <a:buFont typeface="Arial" panose="020B0604020202020204" pitchFamily="34" charset="0"/>
              <a:buChar char="•"/>
            </a:pPr>
            <a:r>
              <a:rPr lang="en-US" dirty="0"/>
              <a:t> Sedgwick County is the only county currently in the State with a dedicated staff member able to access both child welfare and juvenile justice systems. This is essential for coordinating cases effectively and incorporating the CYPM model. This dedicated position is an evidence-based grant funded position applied for by DCF and KDOC.</a:t>
            </a:r>
          </a:p>
          <a:p>
            <a:pPr>
              <a:buFont typeface="Arial" panose="020B0604020202020204" pitchFamily="34" charset="0"/>
              <a:buChar char="•"/>
            </a:pPr>
            <a:endParaRPr lang="en-US" dirty="0"/>
          </a:p>
          <a:p>
            <a:pPr>
              <a:buFont typeface="Arial" panose="020B0604020202020204" pitchFamily="34" charset="0"/>
              <a:buChar char="•"/>
            </a:pPr>
            <a:r>
              <a:rPr lang="en-US" dirty="0"/>
              <a:t> Open lines of communication and case collaboration across the different agencies in SGCO. </a:t>
            </a:r>
          </a:p>
          <a:p>
            <a:pPr>
              <a:buFont typeface="Arial" panose="020B0604020202020204" pitchFamily="34" charset="0"/>
              <a:buChar char="•"/>
            </a:pPr>
            <a:endParaRPr lang="en-US" dirty="0"/>
          </a:p>
        </p:txBody>
      </p:sp>
      <p:sp>
        <p:nvSpPr>
          <p:cNvPr id="8" name="Rectangle 7">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4394539"/>
            <a:ext cx="228692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1900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F49B0B1-7E56-5F41-B79B-7326F27A626C}"/>
              </a:ext>
            </a:extLst>
          </p:cNvPr>
          <p:cNvSpPr>
            <a:spLocks noGrp="1"/>
          </p:cNvSpPr>
          <p:nvPr>
            <p:ph type="title"/>
          </p:nvPr>
        </p:nvSpPr>
        <p:spPr>
          <a:xfrm>
            <a:off x="1024128" y="585216"/>
            <a:ext cx="5902061" cy="1499616"/>
          </a:xfrm>
        </p:spPr>
        <p:txBody>
          <a:bodyPr vert="horz" lIns="91440" tIns="45720" rIns="91440" bIns="45720" rtlCol="0" anchor="ctr">
            <a:normAutofit/>
          </a:bodyPr>
          <a:lstStyle/>
          <a:p>
            <a:r>
              <a:rPr lang="en-US" dirty="0"/>
              <a:t>Crossover Youth Protocols</a:t>
            </a:r>
          </a:p>
        </p:txBody>
      </p:sp>
      <p:sp>
        <p:nvSpPr>
          <p:cNvPr id="5" name="Text Placeholder 4">
            <a:extLst>
              <a:ext uri="{FF2B5EF4-FFF2-40B4-BE49-F238E27FC236}">
                <a16:creationId xmlns:a16="http://schemas.microsoft.com/office/drawing/2014/main" id="{FA0BE14B-08C7-65D1-DDCC-F2D1BD457AA0}"/>
              </a:ext>
            </a:extLst>
          </p:cNvPr>
          <p:cNvSpPr>
            <a:spLocks noGrp="1"/>
          </p:cNvSpPr>
          <p:nvPr>
            <p:ph sz="half" idx="2"/>
          </p:nvPr>
        </p:nvSpPr>
        <p:spPr>
          <a:xfrm>
            <a:off x="1024128" y="2286000"/>
            <a:ext cx="5902061" cy="3931920"/>
          </a:xfrm>
        </p:spPr>
        <p:txBody>
          <a:bodyPr vert="horz" lIns="45720" tIns="45720" rIns="45720" bIns="45720" rtlCol="0">
            <a:normAutofit/>
          </a:bodyPr>
          <a:lstStyle/>
          <a:p>
            <a:pPr marL="285750" indent="-285750">
              <a:buFont typeface="Arial" panose="020B0604020202020204" pitchFamily="34" charset="0"/>
              <a:buChar char="•"/>
            </a:pPr>
            <a:r>
              <a:rPr lang="en-US" dirty="0"/>
              <a:t>Last year the Sedgwick County CYPM group developed a road map for working with crossover youth.</a:t>
            </a:r>
          </a:p>
          <a:p>
            <a:pPr marL="285750" indent="-285750">
              <a:buFont typeface="Arial" panose="020B0604020202020204" pitchFamily="34" charset="0"/>
              <a:buChar char="•"/>
            </a:pPr>
            <a:r>
              <a:rPr lang="en-US" dirty="0"/>
              <a:t>This is a living document that establishes best practices for serving our population of crossover youth.</a:t>
            </a:r>
          </a:p>
          <a:p>
            <a:pPr marL="285750" indent="-285750">
              <a:buFont typeface="Arial" panose="020B0604020202020204" pitchFamily="34" charset="0"/>
              <a:buChar char="•"/>
            </a:pPr>
            <a:r>
              <a:rPr lang="en-US" dirty="0"/>
              <a:t>It was designed with input from all the agencies that participated in today’s training but is specific to Sedgwick County. </a:t>
            </a:r>
          </a:p>
        </p:txBody>
      </p:sp>
      <p:pic>
        <p:nvPicPr>
          <p:cNvPr id="7" name="Content Placeholder 6" descr="Qr code&#10;&#10;AI-generated content may be incorrect.">
            <a:extLst>
              <a:ext uri="{FF2B5EF4-FFF2-40B4-BE49-F238E27FC236}">
                <a16:creationId xmlns:a16="http://schemas.microsoft.com/office/drawing/2014/main" id="{B1C408D7-0440-947D-D0FC-152B9ABEEABA}"/>
              </a:ext>
            </a:extLst>
          </p:cNvPr>
          <p:cNvPicPr>
            <a:picLocks noGrp="1" noChangeAspect="1"/>
          </p:cNvPicPr>
          <p:nvPr>
            <p:ph sz="half" idx="1"/>
          </p:nvPr>
        </p:nvPicPr>
        <p:blipFill>
          <a:blip r:embed="rId2"/>
          <a:stretch>
            <a:fillRect/>
          </a:stretch>
        </p:blipFill>
        <p:spPr>
          <a:xfrm>
            <a:off x="7552267" y="1429173"/>
            <a:ext cx="3999654" cy="3999654"/>
          </a:xfrm>
          <a:prstGeom prst="rect">
            <a:avLst/>
          </a:prstGeom>
        </p:spPr>
      </p:pic>
    </p:spTree>
    <p:extLst>
      <p:ext uri="{BB962C8B-B14F-4D97-AF65-F5344CB8AC3E}">
        <p14:creationId xmlns:p14="http://schemas.microsoft.com/office/powerpoint/2010/main" val="2831169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1264DD00-1C43-5BF5-3137-A18FDFC25191}"/>
              </a:ext>
            </a:extLst>
          </p:cNvPr>
          <p:cNvSpPr>
            <a:spLocks noGrp="1"/>
          </p:cNvSpPr>
          <p:nvPr>
            <p:ph type="title"/>
          </p:nvPr>
        </p:nvSpPr>
        <p:spPr>
          <a:xfrm>
            <a:off x="920611" y="533716"/>
            <a:ext cx="9720072" cy="1499616"/>
          </a:xfrm>
        </p:spPr>
        <p:txBody>
          <a:bodyPr vert="horz" lIns="91440" tIns="45720" rIns="91440" bIns="45720" rtlCol="0" anchor="ctr">
            <a:normAutofit/>
          </a:bodyPr>
          <a:lstStyle/>
          <a:p>
            <a:r>
              <a:rPr lang="en-US" sz="5000" dirty="0"/>
              <a:t>Data Trends</a:t>
            </a:r>
          </a:p>
        </p:txBody>
      </p:sp>
      <p:pic>
        <p:nvPicPr>
          <p:cNvPr id="7" name="Content Placeholder 6" descr="Upward trend with solid fill">
            <a:extLst>
              <a:ext uri="{FF2B5EF4-FFF2-40B4-BE49-F238E27FC236}">
                <a16:creationId xmlns:a16="http://schemas.microsoft.com/office/drawing/2014/main" id="{7D9EEDF9-954D-ABD6-B573-D4054A11C212}"/>
              </a:ext>
            </a:extLst>
          </p:cNvPr>
          <p:cNvPicPr>
            <a:picLocks noGrp="1" noChangeAspect="1"/>
          </p:cNvPicPr>
          <p:nvPr>
            <p:ph idx="1"/>
          </p:nvPr>
        </p:nvPicPr>
        <p:blipFill>
          <a:blip>
            <a:extLst>
              <a:ext uri="{96DAC541-7B7A-43D3-8B79-37D633B846F1}">
                <asvg:svgBlip xmlns:asvg="http://schemas.microsoft.com/office/drawing/2016/SVG/main" r:embed="rId2"/>
              </a:ext>
            </a:extLst>
          </a:blip>
          <a:stretch>
            <a:fillRect/>
          </a:stretch>
        </p:blipFill>
        <p:spPr>
          <a:xfrm>
            <a:off x="1107504" y="2386051"/>
            <a:ext cx="3448851" cy="3448851"/>
          </a:xfrm>
          <a:prstGeom prst="rect">
            <a:avLst/>
          </a:prstGeom>
        </p:spPr>
      </p:pic>
      <p:graphicFrame>
        <p:nvGraphicFramePr>
          <p:cNvPr id="14" name="Text Placeholder 2">
            <a:extLst>
              <a:ext uri="{FF2B5EF4-FFF2-40B4-BE49-F238E27FC236}">
                <a16:creationId xmlns:a16="http://schemas.microsoft.com/office/drawing/2014/main" id="{4D1CB097-3BF7-4087-7D04-5774356C1FDF}"/>
              </a:ext>
            </a:extLst>
          </p:cNvPr>
          <p:cNvGraphicFramePr/>
          <p:nvPr>
            <p:extLst>
              <p:ext uri="{D42A27DB-BD31-4B8C-83A1-F6EECF244321}">
                <p14:modId xmlns:p14="http://schemas.microsoft.com/office/powerpoint/2010/main" val="4131519102"/>
              </p:ext>
            </p:extLst>
          </p:nvPr>
        </p:nvGraphicFramePr>
        <p:xfrm>
          <a:off x="5193009" y="2098796"/>
          <a:ext cx="5680587" cy="4023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99422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64DD00-1C43-5BF5-3137-A18FDFC25191}"/>
              </a:ext>
            </a:extLst>
          </p:cNvPr>
          <p:cNvSpPr>
            <a:spLocks noGrp="1"/>
          </p:cNvSpPr>
          <p:nvPr>
            <p:ph type="title"/>
          </p:nvPr>
        </p:nvSpPr>
        <p:spPr/>
        <p:txBody>
          <a:bodyPr/>
          <a:lstStyle/>
          <a:p>
            <a:r>
              <a:rPr lang="en-US" dirty="0"/>
              <a:t>Crossover Youth MDT Meetings</a:t>
            </a:r>
          </a:p>
        </p:txBody>
      </p:sp>
      <p:sp>
        <p:nvSpPr>
          <p:cNvPr id="3" name="Text Placeholder 2">
            <a:extLst>
              <a:ext uri="{FF2B5EF4-FFF2-40B4-BE49-F238E27FC236}">
                <a16:creationId xmlns:a16="http://schemas.microsoft.com/office/drawing/2014/main" id="{25D6F349-99FC-F73E-787F-3EC9915197D1}"/>
              </a:ext>
            </a:extLst>
          </p:cNvPr>
          <p:cNvSpPr>
            <a:spLocks noGrp="1"/>
          </p:cNvSpPr>
          <p:nvPr>
            <p:ph type="body" idx="1"/>
          </p:nvPr>
        </p:nvSpPr>
        <p:spPr/>
        <p:txBody>
          <a:bodyPr/>
          <a:lstStyle/>
          <a:p>
            <a:r>
              <a:rPr lang="en-US" dirty="0"/>
              <a:t>Crossover Youth MDT Meeting Criteria</a:t>
            </a:r>
          </a:p>
        </p:txBody>
      </p:sp>
      <p:sp>
        <p:nvSpPr>
          <p:cNvPr id="5" name="Content Placeholder 4">
            <a:extLst>
              <a:ext uri="{FF2B5EF4-FFF2-40B4-BE49-F238E27FC236}">
                <a16:creationId xmlns:a16="http://schemas.microsoft.com/office/drawing/2014/main" id="{415B1984-5DED-27E5-B822-FE32A3C63E34}"/>
              </a:ext>
            </a:extLst>
          </p:cNvPr>
          <p:cNvSpPr>
            <a:spLocks noGrp="1"/>
          </p:cNvSpPr>
          <p:nvPr>
            <p:ph sz="half" idx="2"/>
          </p:nvPr>
        </p:nvSpPr>
        <p:spPr/>
        <p:txBody>
          <a:bodyPr>
            <a:normAutofit/>
          </a:bodyPr>
          <a:lstStyle/>
          <a:p>
            <a:r>
              <a:rPr lang="en-US" dirty="0"/>
              <a:t>Goal – reduce system involvement for both child welfare &amp; juvenile justice involved youth.</a:t>
            </a:r>
          </a:p>
          <a:p>
            <a:r>
              <a:rPr lang="en-US" dirty="0"/>
              <a:t>Youth meeting crossover definition</a:t>
            </a:r>
          </a:p>
          <a:p>
            <a:r>
              <a:rPr lang="en-US" dirty="0"/>
              <a:t>Youth with more than one arrest in 1 month</a:t>
            </a:r>
          </a:p>
          <a:p>
            <a:r>
              <a:rPr lang="en-US" dirty="0"/>
              <a:t>Youth with 3 or more arrests in 90 days</a:t>
            </a:r>
          </a:p>
        </p:txBody>
      </p:sp>
      <p:sp>
        <p:nvSpPr>
          <p:cNvPr id="7" name="Text Placeholder 6">
            <a:extLst>
              <a:ext uri="{FF2B5EF4-FFF2-40B4-BE49-F238E27FC236}">
                <a16:creationId xmlns:a16="http://schemas.microsoft.com/office/drawing/2014/main" id="{241A1A37-365A-2279-4945-455A6105DEF2}"/>
              </a:ext>
            </a:extLst>
          </p:cNvPr>
          <p:cNvSpPr>
            <a:spLocks noGrp="1"/>
          </p:cNvSpPr>
          <p:nvPr>
            <p:ph type="body" sz="quarter" idx="3"/>
          </p:nvPr>
        </p:nvSpPr>
        <p:spPr/>
        <p:txBody>
          <a:bodyPr/>
          <a:lstStyle/>
          <a:p>
            <a:r>
              <a:rPr lang="en-US" dirty="0"/>
              <a:t>Meeting Format</a:t>
            </a:r>
          </a:p>
        </p:txBody>
      </p:sp>
      <p:sp>
        <p:nvSpPr>
          <p:cNvPr id="8" name="Content Placeholder 7">
            <a:extLst>
              <a:ext uri="{FF2B5EF4-FFF2-40B4-BE49-F238E27FC236}">
                <a16:creationId xmlns:a16="http://schemas.microsoft.com/office/drawing/2014/main" id="{926B279D-F0B9-2D1A-AD01-10B32CF8ED0D}"/>
              </a:ext>
            </a:extLst>
          </p:cNvPr>
          <p:cNvSpPr>
            <a:spLocks noGrp="1"/>
          </p:cNvSpPr>
          <p:nvPr>
            <p:ph sz="quarter" idx="4"/>
          </p:nvPr>
        </p:nvSpPr>
        <p:spPr/>
        <p:txBody>
          <a:bodyPr>
            <a:normAutofit/>
          </a:bodyPr>
          <a:lstStyle/>
          <a:p>
            <a:r>
              <a:rPr lang="en-US" dirty="0"/>
              <a:t>Short, 30 minute meetings to discuss current case status.</a:t>
            </a:r>
          </a:p>
          <a:p>
            <a:r>
              <a:rPr lang="en-US" dirty="0"/>
              <a:t>Consists of caseworkers directly working with youth/family and those who may have services that could benefit the youth/family.</a:t>
            </a:r>
          </a:p>
          <a:p>
            <a:r>
              <a:rPr lang="en-US" dirty="0"/>
              <a:t>Family not in attendance</a:t>
            </a:r>
          </a:p>
          <a:p>
            <a:r>
              <a:rPr lang="en-US" dirty="0"/>
              <a:t>Recommendations made with follow up steps</a:t>
            </a:r>
          </a:p>
        </p:txBody>
      </p:sp>
    </p:spTree>
    <p:extLst>
      <p:ext uri="{BB962C8B-B14F-4D97-AF65-F5344CB8AC3E}">
        <p14:creationId xmlns:p14="http://schemas.microsoft.com/office/powerpoint/2010/main" val="4084757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25265-7A74-6435-056C-E150A860F300}"/>
              </a:ext>
            </a:extLst>
          </p:cNvPr>
          <p:cNvSpPr>
            <a:spLocks noGrp="1"/>
          </p:cNvSpPr>
          <p:nvPr>
            <p:ph type="title"/>
          </p:nvPr>
        </p:nvSpPr>
        <p:spPr>
          <a:xfrm>
            <a:off x="910656" y="747554"/>
            <a:ext cx="4389120" cy="1135618"/>
          </a:xfrm>
        </p:spPr>
        <p:txBody>
          <a:bodyPr/>
          <a:lstStyle/>
          <a:p>
            <a:r>
              <a:rPr lang="en-US" sz="3600" dirty="0"/>
              <a:t>Qualified for a meeting but did not have one.. </a:t>
            </a:r>
          </a:p>
        </p:txBody>
      </p:sp>
      <p:sp>
        <p:nvSpPr>
          <p:cNvPr id="4" name="Text Placeholder 3">
            <a:extLst>
              <a:ext uri="{FF2B5EF4-FFF2-40B4-BE49-F238E27FC236}">
                <a16:creationId xmlns:a16="http://schemas.microsoft.com/office/drawing/2014/main" id="{C6EA32FE-4826-E926-4EE2-825C2F2E4911}"/>
              </a:ext>
            </a:extLst>
          </p:cNvPr>
          <p:cNvSpPr>
            <a:spLocks noGrp="1"/>
          </p:cNvSpPr>
          <p:nvPr>
            <p:ph type="body" sz="half" idx="2"/>
          </p:nvPr>
        </p:nvSpPr>
        <p:spPr>
          <a:xfrm>
            <a:off x="427577" y="2125844"/>
            <a:ext cx="4389120" cy="4852926"/>
          </a:xfrm>
        </p:spPr>
        <p:txBody>
          <a:bodyPr>
            <a:noAutofit/>
          </a:bodyPr>
          <a:lstStyle/>
          <a:p>
            <a:pPr marL="285750" indent="-285750">
              <a:buFont typeface="Arial" panose="020B0604020202020204" pitchFamily="34" charset="0"/>
              <a:buChar char="•"/>
            </a:pPr>
            <a:r>
              <a:rPr lang="en-US" sz="2400" dirty="0"/>
              <a:t>Youth remained in detention after qualifying, went AWOL or to a PRTF, or were youth not in </a:t>
            </a:r>
            <a:r>
              <a:rPr lang="en-US" sz="2400" dirty="0" err="1"/>
              <a:t>EmberHope</a:t>
            </a:r>
            <a:r>
              <a:rPr lang="en-US" sz="2400" dirty="0"/>
              <a:t> custody.</a:t>
            </a:r>
          </a:p>
          <a:p>
            <a:pPr marL="285750" indent="-285750">
              <a:buFont typeface="Arial" panose="020B0604020202020204" pitchFamily="34" charset="0"/>
              <a:buChar char="•"/>
            </a:pPr>
            <a:r>
              <a:rPr lang="en-US" sz="2400" dirty="0"/>
              <a:t>Other types of meetings held include DCF Team Decision Making Meetings, or Failure to Place </a:t>
            </a:r>
            <a:r>
              <a:rPr lang="en-US" sz="2400" dirty="0" err="1"/>
              <a:t>staffings</a:t>
            </a:r>
            <a:r>
              <a:rPr lang="en-US" sz="2400" dirty="0"/>
              <a:t> for </a:t>
            </a:r>
            <a:r>
              <a:rPr lang="en-US" sz="2400" dirty="0" err="1"/>
              <a:t>EmberHope</a:t>
            </a:r>
            <a:r>
              <a:rPr lang="en-US" sz="2400" dirty="0"/>
              <a:t> kids. </a:t>
            </a:r>
          </a:p>
          <a:p>
            <a:endParaRPr lang="en-US" sz="2100" dirty="0"/>
          </a:p>
        </p:txBody>
      </p:sp>
      <p:graphicFrame>
        <p:nvGraphicFramePr>
          <p:cNvPr id="10" name="Content Placeholder 9">
            <a:extLst>
              <a:ext uri="{FF2B5EF4-FFF2-40B4-BE49-F238E27FC236}">
                <a16:creationId xmlns:a16="http://schemas.microsoft.com/office/drawing/2014/main" id="{C7040A1F-849C-AB49-01DC-5B29128BB3B9}"/>
              </a:ext>
            </a:extLst>
          </p:cNvPr>
          <p:cNvGraphicFramePr>
            <a:graphicFrameLocks noGrp="1"/>
          </p:cNvGraphicFramePr>
          <p:nvPr>
            <p:ph idx="1"/>
            <p:extLst>
              <p:ext uri="{D42A27DB-BD31-4B8C-83A1-F6EECF244321}">
                <p14:modId xmlns:p14="http://schemas.microsoft.com/office/powerpoint/2010/main" val="3392209894"/>
              </p:ext>
            </p:extLst>
          </p:nvPr>
        </p:nvGraphicFramePr>
        <p:xfrm>
          <a:off x="5602856" y="229776"/>
          <a:ext cx="6310224" cy="639844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50629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E4C14-EE5E-B95D-E1AF-B1699C2F5A47}"/>
              </a:ext>
            </a:extLst>
          </p:cNvPr>
          <p:cNvSpPr>
            <a:spLocks noGrp="1"/>
          </p:cNvSpPr>
          <p:nvPr>
            <p:ph type="title"/>
          </p:nvPr>
        </p:nvSpPr>
        <p:spPr>
          <a:xfrm>
            <a:off x="1200150" y="585216"/>
            <a:ext cx="9544050" cy="957834"/>
          </a:xfrm>
        </p:spPr>
        <p:txBody>
          <a:bodyPr/>
          <a:lstStyle/>
          <a:p>
            <a:r>
              <a:rPr lang="en-US"/>
              <a:t>Data Outcomes</a:t>
            </a:r>
            <a:endParaRPr lang="en-US" dirty="0"/>
          </a:p>
        </p:txBody>
      </p:sp>
      <p:graphicFrame>
        <p:nvGraphicFramePr>
          <p:cNvPr id="11" name="Content Placeholder 2">
            <a:extLst>
              <a:ext uri="{FF2B5EF4-FFF2-40B4-BE49-F238E27FC236}">
                <a16:creationId xmlns:a16="http://schemas.microsoft.com/office/drawing/2014/main" id="{1B8125D9-6693-E0EB-5682-AC3EE2DF99BC}"/>
              </a:ext>
            </a:extLst>
          </p:cNvPr>
          <p:cNvGraphicFramePr>
            <a:graphicFrameLocks noGrp="1"/>
          </p:cNvGraphicFramePr>
          <p:nvPr>
            <p:ph idx="1"/>
            <p:extLst>
              <p:ext uri="{D42A27DB-BD31-4B8C-83A1-F6EECF244321}">
                <p14:modId xmlns:p14="http://schemas.microsoft.com/office/powerpoint/2010/main" val="2393795141"/>
              </p:ext>
            </p:extLst>
          </p:nvPr>
        </p:nvGraphicFramePr>
        <p:xfrm>
          <a:off x="621332" y="1811548"/>
          <a:ext cx="10949336" cy="4831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0886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1" name="Straight Connector 3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33" name="Rectangle 32">
            <a:extLst>
              <a:ext uri="{FF2B5EF4-FFF2-40B4-BE49-F238E27FC236}">
                <a16:creationId xmlns:a16="http://schemas.microsoft.com/office/drawing/2014/main" id="{4C0648FB-4388-443C-8D4E-4A9FF0336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4A8D762E-DA8D-419A-BA44-68B93D3D9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7" name="Straight Connector 36">
            <a:extLst>
              <a:ext uri="{FF2B5EF4-FFF2-40B4-BE49-F238E27FC236}">
                <a16:creationId xmlns:a16="http://schemas.microsoft.com/office/drawing/2014/main" id="{47F95953-8E19-4C01-997F-0E959B52B7A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552199" y="5234457"/>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F30A290-526C-CDBA-B164-D5F77D624820}"/>
              </a:ext>
            </a:extLst>
          </p:cNvPr>
          <p:cNvSpPr>
            <a:spLocks noGrp="1"/>
          </p:cNvSpPr>
          <p:nvPr>
            <p:ph type="title"/>
          </p:nvPr>
        </p:nvSpPr>
        <p:spPr>
          <a:xfrm>
            <a:off x="1286933" y="977048"/>
            <a:ext cx="9618133" cy="2960980"/>
          </a:xfrm>
        </p:spPr>
        <p:txBody>
          <a:bodyPr vert="horz" lIns="91440" tIns="45720" rIns="91440" bIns="45720" rtlCol="0" anchor="b">
            <a:normAutofit/>
          </a:bodyPr>
          <a:lstStyle/>
          <a:p>
            <a:pPr algn="l"/>
            <a:r>
              <a:rPr lang="en-US" sz="6000" dirty="0">
                <a:solidFill>
                  <a:schemeClr val="bg1"/>
                </a:solidFill>
              </a:rPr>
              <a:t>Thank You</a:t>
            </a:r>
          </a:p>
        </p:txBody>
      </p:sp>
      <p:sp>
        <p:nvSpPr>
          <p:cNvPr id="3" name="Content Placeholder 2">
            <a:extLst>
              <a:ext uri="{FF2B5EF4-FFF2-40B4-BE49-F238E27FC236}">
                <a16:creationId xmlns:a16="http://schemas.microsoft.com/office/drawing/2014/main" id="{D928590F-C409-29DB-4071-DB50EAB6C610}"/>
              </a:ext>
            </a:extLst>
          </p:cNvPr>
          <p:cNvSpPr>
            <a:spLocks noGrp="1"/>
          </p:cNvSpPr>
          <p:nvPr>
            <p:ph type="body" idx="1"/>
          </p:nvPr>
        </p:nvSpPr>
        <p:spPr>
          <a:xfrm>
            <a:off x="7662671" y="4960137"/>
            <a:ext cx="4148329" cy="1463040"/>
          </a:xfrm>
        </p:spPr>
        <p:txBody>
          <a:bodyPr vert="horz" lIns="91440" tIns="45720" rIns="91440" bIns="45720" rtlCol="0" anchor="ctr">
            <a:normAutofit/>
          </a:bodyPr>
          <a:lstStyle/>
          <a:p>
            <a:r>
              <a:rPr lang="en-US">
                <a:hlinkClick r:id="rId2"/>
              </a:rPr>
              <a:t>Elisa.Thompson@ks.gov</a:t>
            </a:r>
            <a:endParaRPr lang="en-US"/>
          </a:p>
          <a:p>
            <a:r>
              <a:rPr lang="en-US"/>
              <a:t>316-660-5365</a:t>
            </a:r>
          </a:p>
          <a:p>
            <a:r>
              <a:rPr lang="en-US"/>
              <a:t>316-570-4240 work cell</a:t>
            </a:r>
          </a:p>
        </p:txBody>
      </p:sp>
    </p:spTree>
    <p:extLst>
      <p:ext uri="{BB962C8B-B14F-4D97-AF65-F5344CB8AC3E}">
        <p14:creationId xmlns:p14="http://schemas.microsoft.com/office/powerpoint/2010/main" val="21263628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1875</TotalTime>
  <Words>582</Words>
  <Application>Microsoft Office PowerPoint</Application>
  <PresentationFormat>Widescreen</PresentationFormat>
  <Paragraphs>47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Tw Cen MT</vt:lpstr>
      <vt:lpstr>Tw Cen MT Condensed</vt:lpstr>
      <vt:lpstr>Wingdings 3</vt:lpstr>
      <vt:lpstr>Integral</vt:lpstr>
      <vt:lpstr>Crossover YOUTH Practice Model, protocols, SGCO DATA &amp; Crossover MDT’S</vt:lpstr>
      <vt:lpstr>Crossover Youth Practice Model (CYPM)</vt:lpstr>
      <vt:lpstr>Cross-System Facilitator role</vt:lpstr>
      <vt:lpstr>Crossover Youth Protocols</vt:lpstr>
      <vt:lpstr>Data Trends</vt:lpstr>
      <vt:lpstr>Crossover Youth MDT Meetings</vt:lpstr>
      <vt:lpstr>Qualified for a meeting but did not have one.. </vt:lpstr>
      <vt:lpstr>Data Outcomes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Crossover MDT meetings FY 2024</dc:title>
  <dc:creator>Elisa Thompson [DCF]</dc:creator>
  <cp:lastModifiedBy>Fertner, Robin</cp:lastModifiedBy>
  <cp:revision>18</cp:revision>
  <dcterms:created xsi:type="dcterms:W3CDTF">2024-11-27T19:27:15Z</dcterms:created>
  <dcterms:modified xsi:type="dcterms:W3CDTF">2026-06-02T16:52:41Z</dcterms:modified>
</cp:coreProperties>
</file>