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ndara" panose="020E0502030303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ndara" panose="020E0502030303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ndara" panose="020E0502030303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ndara" panose="020E0502030303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ndara" panose="020E0502030303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ndara" panose="020E0502030303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ndara" panose="020E0502030303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ndara" panose="020E0502030303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ndara" panose="020E0502030303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2" d="100"/>
          <a:sy n="152" d="100"/>
        </p:scale>
        <p:origin x="1248"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B46EEE6-E53E-BBFA-09B2-3CBE24B5AAB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Arial" charset="0"/>
              </a:defRPr>
            </a:lvl1pPr>
          </a:lstStyle>
          <a:p>
            <a:pPr>
              <a:defRPr/>
            </a:pPr>
            <a:endParaRPr lang="en-US"/>
          </a:p>
        </p:txBody>
      </p:sp>
      <p:sp>
        <p:nvSpPr>
          <p:cNvPr id="3" name="Date Placeholder 2">
            <a:extLst>
              <a:ext uri="{FF2B5EF4-FFF2-40B4-BE49-F238E27FC236}">
                <a16:creationId xmlns:a16="http://schemas.microsoft.com/office/drawing/2014/main" id="{E484BCD7-1943-7E00-6ADE-FB97D3C353E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Arial" charset="0"/>
              </a:defRPr>
            </a:lvl1pPr>
          </a:lstStyle>
          <a:p>
            <a:pPr>
              <a:defRPr/>
            </a:pPr>
            <a:fld id="{A0D5719D-22E1-4EDD-ADFB-545295C82D92}" type="datetimeFigureOut">
              <a:rPr lang="en-US"/>
              <a:pPr>
                <a:defRPr/>
              </a:pPr>
              <a:t>6/2/2026</a:t>
            </a:fld>
            <a:endParaRPr lang="en-US"/>
          </a:p>
        </p:txBody>
      </p:sp>
      <p:sp>
        <p:nvSpPr>
          <p:cNvPr id="4" name="Slide Image Placeholder 3">
            <a:extLst>
              <a:ext uri="{FF2B5EF4-FFF2-40B4-BE49-F238E27FC236}">
                <a16:creationId xmlns:a16="http://schemas.microsoft.com/office/drawing/2014/main" id="{6D7A03BE-D6E3-D172-DD63-3D9668DCEBD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D0DDF188-D237-B925-5541-61C1427070E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9EE750B-B024-5995-5E16-C5CC20A0811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184CB5B2-5F23-8953-1604-55D4991B58D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754FC0B-83FA-4FFC-A766-1676A67C66D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06BA1212-7824-5288-DB62-F2BFD3D6DB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D040A038-35EC-ABF0-0503-A7FE4F5BC7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We are the Community Mental Health Center in Sedgwick County</a:t>
            </a:r>
          </a:p>
          <a:p>
            <a:pPr marL="171450" indent="-171450" eaLnBrk="1" hangingPunct="1">
              <a:spcBef>
                <a:spcPct val="0"/>
              </a:spcBef>
              <a:buFontTx/>
              <a:buChar char="•"/>
            </a:pPr>
            <a:r>
              <a:rPr lang="en-US" altLang="en-US"/>
              <a:t>Sedgwick County reaches Wichita and many outlying cities as far as Mulvane, Douglas, Rose Hill, Kechi, Benton, Burrton, Colwich, Mt. Hope, Cheney, Clearwater, Conway Springs, Garden Plain, Norwich, etc. </a:t>
            </a:r>
          </a:p>
          <a:p>
            <a:pPr marL="171450" indent="-171450" eaLnBrk="1" hangingPunct="1">
              <a:spcBef>
                <a:spcPct val="0"/>
              </a:spcBef>
              <a:buFontTx/>
              <a:buChar char="•"/>
            </a:pPr>
            <a:r>
              <a:rPr lang="en-US" altLang="en-US"/>
              <a:t>Children’s Services is one of about 11 programs– other programs include adult outpatient services, adult community support services, addiction treatment services, Center City- homeless program, Community Crisis Center and Crisis Stabilization Unit, etc. </a:t>
            </a:r>
          </a:p>
          <a:p>
            <a:pPr marL="628650" lvl="1" indent="-171450" eaLnBrk="1" hangingPunct="1">
              <a:spcBef>
                <a:spcPct val="0"/>
              </a:spcBef>
              <a:buFontTx/>
              <a:buChar char="•"/>
            </a:pPr>
            <a:r>
              <a:rPr lang="en-US" altLang="en-US"/>
              <a:t>Adults can walk in for assessment at the centralized intake location/same day assessment center</a:t>
            </a:r>
          </a:p>
          <a:p>
            <a:pPr marL="628650" lvl="1" indent="-171450" eaLnBrk="1" hangingPunct="1">
              <a:spcBef>
                <a:spcPct val="0"/>
              </a:spcBef>
              <a:buFontTx/>
              <a:buChar char="•"/>
            </a:pPr>
            <a:r>
              <a:rPr lang="en-US" altLang="en-US"/>
              <a:t>CCC is open 24/7, also provides screens for PRTF when requested by MCOs, and serves as back up/after hours for neighboring counties</a:t>
            </a:r>
          </a:p>
        </p:txBody>
      </p:sp>
      <p:sp>
        <p:nvSpPr>
          <p:cNvPr id="10244" name="Slide Number Placeholder 3">
            <a:extLst>
              <a:ext uri="{FF2B5EF4-FFF2-40B4-BE49-F238E27FC236}">
                <a16:creationId xmlns:a16="http://schemas.microsoft.com/office/drawing/2014/main" id="{82D48AE4-C297-9C9E-E324-BE892CBAF2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88CA56-47D9-4C0B-B97F-A9B21258D972}" type="slidenum">
              <a:rPr lang="en-US" altLang="en-US" smtClean="0">
                <a:latin typeface="Candara" panose="020E0502030303020204" pitchFamily="34" charset="0"/>
              </a:rPr>
              <a:pPr>
                <a:spcBef>
                  <a:spcPct val="0"/>
                </a:spcBef>
              </a:pPr>
              <a:t>1</a:t>
            </a:fld>
            <a:endParaRPr lang="en-US" altLang="en-US">
              <a:latin typeface="Candara" panose="020E0502030303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A8B8C4F7-12AC-1AFA-F754-F418706457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06BD4930-96C9-16FB-383F-F3C583B208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Short term, rehabilitative– as opposed to long term, supportive (such as ID/DD services).</a:t>
            </a:r>
          </a:p>
        </p:txBody>
      </p:sp>
      <p:sp>
        <p:nvSpPr>
          <p:cNvPr id="30724" name="Slide Number Placeholder 3">
            <a:extLst>
              <a:ext uri="{FF2B5EF4-FFF2-40B4-BE49-F238E27FC236}">
                <a16:creationId xmlns:a16="http://schemas.microsoft.com/office/drawing/2014/main" id="{3613EB0E-BD35-9685-88A7-40173165B7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B78DDF-7C13-45C2-924B-E7968EC4CC21}" type="slidenum">
              <a:rPr lang="en-US" altLang="en-US" smtClean="0">
                <a:latin typeface="Candara" panose="020E0502030303020204" pitchFamily="34" charset="0"/>
              </a:rPr>
              <a:pPr>
                <a:spcBef>
                  <a:spcPct val="0"/>
                </a:spcBef>
              </a:pPr>
              <a:t>12</a:t>
            </a:fld>
            <a:endParaRPr lang="en-US" altLang="en-US">
              <a:latin typeface="Candara" panose="020E0502030303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98F3DF2A-6BAE-0707-95BD-9892F826BB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13CE503-7D68-E5CC-D52A-3400CFFD0D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MH issues can cause deficits and can impact daily living, among other things– we strive to help people improve their well-being.</a:t>
            </a:r>
          </a:p>
        </p:txBody>
      </p:sp>
      <p:sp>
        <p:nvSpPr>
          <p:cNvPr id="12292" name="Slide Number Placeholder 3">
            <a:extLst>
              <a:ext uri="{FF2B5EF4-FFF2-40B4-BE49-F238E27FC236}">
                <a16:creationId xmlns:a16="http://schemas.microsoft.com/office/drawing/2014/main" id="{281DC367-F42A-850D-65F3-FECF85128F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69D1DE-0890-49AA-9091-4B52966B7073}" type="slidenum">
              <a:rPr lang="en-US" altLang="en-US" smtClean="0">
                <a:latin typeface="Candara" panose="020E0502030303020204" pitchFamily="34" charset="0"/>
              </a:rPr>
              <a:pPr>
                <a:spcBef>
                  <a:spcPct val="0"/>
                </a:spcBef>
              </a:pPr>
              <a:t>2</a:t>
            </a:fld>
            <a:endParaRPr lang="en-US" altLang="en-US">
              <a:latin typeface="Candara" panose="020E0502030303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CEA6957-3B23-C9B1-22E7-A8F6366D15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01529D8-926E-CBCE-10F4-4B12488EA7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Provided to you: Children’s Services brochure, Children’s Referral Form example, and CCC magnet</a:t>
            </a:r>
          </a:p>
        </p:txBody>
      </p:sp>
      <p:sp>
        <p:nvSpPr>
          <p:cNvPr id="14340" name="Slide Number Placeholder 3">
            <a:extLst>
              <a:ext uri="{FF2B5EF4-FFF2-40B4-BE49-F238E27FC236}">
                <a16:creationId xmlns:a16="http://schemas.microsoft.com/office/drawing/2014/main" id="{75A5785D-21B9-55C9-FCD6-325BB20FA7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C1EED66-5AD6-4D0E-A806-71034C670E67}" type="slidenum">
              <a:rPr lang="en-US" altLang="en-US" smtClean="0">
                <a:latin typeface="Candara" panose="020E0502030303020204" pitchFamily="34" charset="0"/>
              </a:rPr>
              <a:pPr>
                <a:spcBef>
                  <a:spcPct val="0"/>
                </a:spcBef>
              </a:pPr>
              <a:t>3</a:t>
            </a:fld>
            <a:endParaRPr lang="en-US" altLang="en-US">
              <a:latin typeface="Candara" panose="020E0502030303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035C24B5-C962-AC87-8A31-92DA60A572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FBD5198-8404-8CB7-58C4-C1CD46571C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Qualification at the most basic level includes MH diagnosis and a negative impact in on of those settings (home, community, school). </a:t>
            </a:r>
          </a:p>
          <a:p>
            <a:pPr marL="171450" indent="-171450" eaLnBrk="1" hangingPunct="1">
              <a:spcBef>
                <a:spcPct val="0"/>
              </a:spcBef>
              <a:buFontTx/>
              <a:buChar char="•"/>
            </a:pPr>
            <a:r>
              <a:rPr lang="en-US" altLang="en-US"/>
              <a:t>Services are based on medical necessity, insurance coverage, or sliding scale fee arrangements. </a:t>
            </a:r>
          </a:p>
          <a:p>
            <a:pPr marL="171450" indent="-171450" eaLnBrk="1" hangingPunct="1">
              <a:spcBef>
                <a:spcPct val="0"/>
              </a:spcBef>
              <a:buFontTx/>
              <a:buChar char="•"/>
            </a:pPr>
            <a:r>
              <a:rPr lang="en-US" altLang="en-US"/>
              <a:t>Typically, therapy and medication management can be provided with private insurance, Medicaid/KanCare, or sliding scale fee arrangements</a:t>
            </a:r>
          </a:p>
          <a:p>
            <a:pPr marL="171450" indent="-171450" eaLnBrk="1" hangingPunct="1">
              <a:spcBef>
                <a:spcPct val="0"/>
              </a:spcBef>
              <a:buFontTx/>
              <a:buChar char="•"/>
            </a:pPr>
            <a:r>
              <a:rPr lang="en-US" altLang="en-US"/>
              <a:t>Community Based Services are typically only offered with insurance coverage as payor (Medicaid/KanCare)</a:t>
            </a:r>
          </a:p>
        </p:txBody>
      </p:sp>
      <p:sp>
        <p:nvSpPr>
          <p:cNvPr id="16388" name="Slide Number Placeholder 3">
            <a:extLst>
              <a:ext uri="{FF2B5EF4-FFF2-40B4-BE49-F238E27FC236}">
                <a16:creationId xmlns:a16="http://schemas.microsoft.com/office/drawing/2014/main" id="{B66EC5B2-179A-0137-44A1-CD08F8583C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96076BB-E11B-4B2B-8553-3D4FB7DBBCCE}" type="slidenum">
              <a:rPr lang="en-US" altLang="en-US" smtClean="0">
                <a:latin typeface="Candara" panose="020E0502030303020204" pitchFamily="34" charset="0"/>
              </a:rPr>
              <a:pPr>
                <a:spcBef>
                  <a:spcPct val="0"/>
                </a:spcBef>
              </a:pPr>
              <a:t>4</a:t>
            </a:fld>
            <a:endParaRPr lang="en-US" altLang="en-US">
              <a:latin typeface="Candara" panose="020E0502030303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AFA720D-D0E2-7630-CD62-3F2ECC9982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F6F7D01C-A857-09EC-56C0-15B0F636F7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This does provide the benefit of full Medicaid coverage, in addition to the mental health services</a:t>
            </a:r>
          </a:p>
          <a:p>
            <a:pPr marL="171450" indent="-171450" eaLnBrk="1" hangingPunct="1">
              <a:spcBef>
                <a:spcPct val="0"/>
              </a:spcBef>
              <a:buFontTx/>
              <a:buChar char="•"/>
            </a:pPr>
            <a:r>
              <a:rPr lang="en-US" altLang="en-US"/>
              <a:t>Once they no longer qualify for the level of care required for the SED Waiver, it is closed and they would have to re-apply for regular Medicaid if they choose to</a:t>
            </a:r>
          </a:p>
          <a:p>
            <a:pPr marL="171450" indent="-171450" eaLnBrk="1" hangingPunct="1">
              <a:spcBef>
                <a:spcPct val="0"/>
              </a:spcBef>
              <a:buFontTx/>
              <a:buChar char="•"/>
            </a:pPr>
            <a:r>
              <a:rPr lang="en-US" altLang="en-US"/>
              <a:t>There are about 2 other SED Waiver Services in addition to these, that are fairly uncommon but can be used in the most high needs situations (PRFC, Overnight Respite)</a:t>
            </a:r>
          </a:p>
        </p:txBody>
      </p:sp>
      <p:sp>
        <p:nvSpPr>
          <p:cNvPr id="18436" name="Slide Number Placeholder 3">
            <a:extLst>
              <a:ext uri="{FF2B5EF4-FFF2-40B4-BE49-F238E27FC236}">
                <a16:creationId xmlns:a16="http://schemas.microsoft.com/office/drawing/2014/main" id="{BECFB288-A6EE-ECF1-49A7-D6E72ECCDE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D6A791-E198-4FF7-8104-AED6AB8E5473}" type="slidenum">
              <a:rPr lang="en-US" altLang="en-US" smtClean="0">
                <a:latin typeface="Candara" panose="020E0502030303020204" pitchFamily="34" charset="0"/>
              </a:rPr>
              <a:pPr>
                <a:spcBef>
                  <a:spcPct val="0"/>
                </a:spcBef>
              </a:pPr>
              <a:t>5</a:t>
            </a:fld>
            <a:endParaRPr lang="en-US" altLang="en-US">
              <a:latin typeface="Candara" panose="020E0502030303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5E4060B-09EF-FDB7-9F24-6DECA49BCF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D2B99E6-903A-99C6-1A0D-AEBC6DB8A7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USD 259 currently has about 40 schools with school based therapists– assignments from COMCARE, MHA, KCSL</a:t>
            </a:r>
          </a:p>
          <a:p>
            <a:pPr marL="171450" indent="-171450" eaLnBrk="1" hangingPunct="1">
              <a:spcBef>
                <a:spcPct val="0"/>
              </a:spcBef>
              <a:buFontTx/>
              <a:buChar char="•"/>
            </a:pPr>
            <a:r>
              <a:rPr lang="en-US" altLang="en-US"/>
              <a:t>Med Mngmt– 1 full time Psychiatrist and APRN, others shared with adult services</a:t>
            </a:r>
          </a:p>
        </p:txBody>
      </p:sp>
      <p:sp>
        <p:nvSpPr>
          <p:cNvPr id="20484" name="Slide Number Placeholder 3">
            <a:extLst>
              <a:ext uri="{FF2B5EF4-FFF2-40B4-BE49-F238E27FC236}">
                <a16:creationId xmlns:a16="http://schemas.microsoft.com/office/drawing/2014/main" id="{A959E888-F675-E8A7-45E1-1EE02FC3E4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0DA22E-E8B8-45BF-B68A-9D8F20644992}" type="slidenum">
              <a:rPr lang="en-US" altLang="en-US" smtClean="0">
                <a:latin typeface="Candara" panose="020E0502030303020204" pitchFamily="34" charset="0"/>
              </a:rPr>
              <a:pPr>
                <a:spcBef>
                  <a:spcPct val="0"/>
                </a:spcBef>
              </a:pPr>
              <a:t>6</a:t>
            </a:fld>
            <a:endParaRPr lang="en-US" altLang="en-US">
              <a:latin typeface="Candara" panose="020E0502030303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69F27B33-587C-B1E2-6DFF-A43C0233BF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09CD5840-52D3-BCAA-49D4-1697A8C445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Case Management and Attendant Care are what you will see/be aware of most in the school, along with Targeted Case Management (collaboration). </a:t>
            </a:r>
          </a:p>
          <a:p>
            <a:pPr marL="171450" indent="-171450" eaLnBrk="1" hangingPunct="1">
              <a:spcBef>
                <a:spcPct val="0"/>
              </a:spcBef>
              <a:buFontTx/>
              <a:buChar char="•"/>
            </a:pPr>
            <a:r>
              <a:rPr lang="en-US" altLang="en-US"/>
              <a:t>Case Management is priority of community based services– used to teach skills such as healthy ways of coping or calming, managing symptoms to improve daily functioning tasks, addressing unhealthy patterns such as negative self-talk or aggression toward self/others, etc. Case Managers work in homes, community locations, and in schools to help teach, coach, motivate, encourage. Case Managers also stay in collaboration with other providers and involved parties, such as teachers and school staff. They typically meet with clients once per week, depending on need and availability. Collaboration may occur in person, or by phone, and we often try to invite all parties to tx plan review meetings. </a:t>
            </a:r>
          </a:p>
          <a:p>
            <a:pPr marL="171450" indent="-171450" eaLnBrk="1" hangingPunct="1">
              <a:spcBef>
                <a:spcPct val="0"/>
              </a:spcBef>
              <a:buFontTx/>
              <a:buChar char="•"/>
            </a:pPr>
            <a:r>
              <a:rPr lang="en-US" altLang="en-US"/>
              <a:t>Attendant Care is a supplemental services aimed at reinforcing learned skills. This gives a CM an opportunity to observe and/or provide redirection as an extra support. </a:t>
            </a:r>
          </a:p>
          <a:p>
            <a:pPr marL="628650" lvl="1" indent="-171450" eaLnBrk="1" hangingPunct="1">
              <a:spcBef>
                <a:spcPct val="0"/>
              </a:spcBef>
              <a:buFontTx/>
              <a:buChar char="•"/>
            </a:pPr>
            <a:r>
              <a:rPr lang="en-US" altLang="en-US"/>
              <a:t>Sometimes contracted with affiliates such as Behavioral Link</a:t>
            </a:r>
          </a:p>
        </p:txBody>
      </p:sp>
      <p:sp>
        <p:nvSpPr>
          <p:cNvPr id="22532" name="Slide Number Placeholder 3">
            <a:extLst>
              <a:ext uri="{FF2B5EF4-FFF2-40B4-BE49-F238E27FC236}">
                <a16:creationId xmlns:a16="http://schemas.microsoft.com/office/drawing/2014/main" id="{4D4667DF-09C0-5F34-E0EE-8F0532C508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0DBB07-71F5-467F-BF9D-44D6FCCF55C9}" type="slidenum">
              <a:rPr lang="en-US" altLang="en-US" smtClean="0">
                <a:latin typeface="Candara" panose="020E0502030303020204" pitchFamily="34" charset="0"/>
              </a:rPr>
              <a:pPr>
                <a:spcBef>
                  <a:spcPct val="0"/>
                </a:spcBef>
              </a:pPr>
              <a:t>7</a:t>
            </a:fld>
            <a:endParaRPr lang="en-US" altLang="en-US">
              <a:latin typeface="Candara" panose="020E0502030303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50C2172C-2870-77F7-AE9F-DFCCE498DA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FBB57662-8824-9520-1D7B-FD630A85CA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Currently, we have a Girls Group at CS, and other groups are contracted through affiliate Behavioral Link. ILG will run through the summer, for those who qualify and are committed (transitional age clients). </a:t>
            </a:r>
          </a:p>
        </p:txBody>
      </p:sp>
      <p:sp>
        <p:nvSpPr>
          <p:cNvPr id="24580" name="Slide Number Placeholder 3">
            <a:extLst>
              <a:ext uri="{FF2B5EF4-FFF2-40B4-BE49-F238E27FC236}">
                <a16:creationId xmlns:a16="http://schemas.microsoft.com/office/drawing/2014/main" id="{31FA335A-CF79-6AC3-0226-98E8BE0E7A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66409B7-F6F9-4453-9BBC-C5567584F765}" type="slidenum">
              <a:rPr lang="en-US" altLang="en-US" smtClean="0">
                <a:latin typeface="Candara" panose="020E0502030303020204" pitchFamily="34" charset="0"/>
              </a:rPr>
              <a:pPr>
                <a:spcBef>
                  <a:spcPct val="0"/>
                </a:spcBef>
              </a:pPr>
              <a:t>8</a:t>
            </a:fld>
            <a:endParaRPr lang="en-US" altLang="en-US">
              <a:latin typeface="Candara" panose="020E0502030303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5A5656C-52E0-38CB-7201-9DBD302192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E3437B82-68B2-3EFC-B077-DF9F913F4C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If the school provides a referral, our intake coordinator will contact the family to see about their interest. </a:t>
            </a:r>
          </a:p>
          <a:p>
            <a:pPr marL="171450" indent="-171450" eaLnBrk="1" hangingPunct="1">
              <a:spcBef>
                <a:spcPct val="0"/>
              </a:spcBef>
              <a:buFontTx/>
              <a:buChar char="•"/>
            </a:pPr>
            <a:r>
              <a:rPr lang="en-US" altLang="en-US"/>
              <a:t>Without proper releases, we cannot share any information. </a:t>
            </a:r>
          </a:p>
        </p:txBody>
      </p:sp>
      <p:sp>
        <p:nvSpPr>
          <p:cNvPr id="28676" name="Slide Number Placeholder 3">
            <a:extLst>
              <a:ext uri="{FF2B5EF4-FFF2-40B4-BE49-F238E27FC236}">
                <a16:creationId xmlns:a16="http://schemas.microsoft.com/office/drawing/2014/main" id="{26E160D7-8F03-63D7-AB2E-E0427E2A4F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7E02D-77C0-4926-A487-94886C8531E4}" type="slidenum">
              <a:rPr lang="en-US" altLang="en-US" smtClean="0">
                <a:latin typeface="Candara" panose="020E0502030303020204" pitchFamily="34" charset="0"/>
              </a:rPr>
              <a:pPr>
                <a:spcBef>
                  <a:spcPct val="0"/>
                </a:spcBef>
              </a:pPr>
              <a:t>11</a:t>
            </a:fld>
            <a:endParaRPr lang="en-US" altLang="en-US">
              <a:latin typeface="Candara" panose="020E0502030303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a:extLst>
              <a:ext uri="{FF2B5EF4-FFF2-40B4-BE49-F238E27FC236}">
                <a16:creationId xmlns:a16="http://schemas.microsoft.com/office/drawing/2014/main" id="{FB1AC487-9B3F-D31A-B4E5-A6F7A4AB540C}"/>
              </a:ext>
            </a:extLst>
          </p:cNvPr>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5" name="Group 9">
            <a:extLst>
              <a:ext uri="{FF2B5EF4-FFF2-40B4-BE49-F238E27FC236}">
                <a16:creationId xmlns:a16="http://schemas.microsoft.com/office/drawing/2014/main" id="{24CCF295-88A0-F983-5118-AC1C935187B3}"/>
              </a:ext>
            </a:extLst>
          </p:cNvPr>
          <p:cNvGrpSpPr>
            <a:grpSpLocks noChangeAspect="1"/>
          </p:cNvGrpSpPr>
          <p:nvPr/>
        </p:nvGrpSpPr>
        <p:grpSpPr bwMode="auto">
          <a:xfrm>
            <a:off x="211138" y="5354638"/>
            <a:ext cx="8723312" cy="1330325"/>
            <a:chOff x="-3905250" y="4294188"/>
            <a:chExt cx="13011150" cy="1892300"/>
          </a:xfrm>
        </p:grpSpPr>
        <p:sp>
          <p:nvSpPr>
            <p:cNvPr id="6" name="Freeform 14">
              <a:extLst>
                <a:ext uri="{FF2B5EF4-FFF2-40B4-BE49-F238E27FC236}">
                  <a16:creationId xmlns:a16="http://schemas.microsoft.com/office/drawing/2014/main" id="{6B23F552-5FF8-90E1-6946-56C07443ED83}"/>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a:extLst>
                <a:ext uri="{FF2B5EF4-FFF2-40B4-BE49-F238E27FC236}">
                  <a16:creationId xmlns:a16="http://schemas.microsoft.com/office/drawing/2014/main" id="{4CD9A1EB-24F3-C653-E80F-B39367C06EC9}"/>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a:extLst>
                <a:ext uri="{FF2B5EF4-FFF2-40B4-BE49-F238E27FC236}">
                  <a16:creationId xmlns:a16="http://schemas.microsoft.com/office/drawing/2014/main" id="{0F143F76-FCAA-3D9A-869C-20A8C0298C61}"/>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a:extLst>
                <a:ext uri="{FF2B5EF4-FFF2-40B4-BE49-F238E27FC236}">
                  <a16:creationId xmlns:a16="http://schemas.microsoft.com/office/drawing/2014/main" id="{1D1F54E9-0B1E-F5B6-4800-049631E6C035}"/>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10">
              <a:extLst>
                <a:ext uri="{FF2B5EF4-FFF2-40B4-BE49-F238E27FC236}">
                  <a16:creationId xmlns:a16="http://schemas.microsoft.com/office/drawing/2014/main" id="{C481937D-F44C-6064-4C40-CE903095F8D6}"/>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1" name="Date Placeholder 3">
            <a:extLst>
              <a:ext uri="{FF2B5EF4-FFF2-40B4-BE49-F238E27FC236}">
                <a16:creationId xmlns:a16="http://schemas.microsoft.com/office/drawing/2014/main" id="{BB149C0E-D008-EBC2-AF62-9AEADE551A5F}"/>
              </a:ext>
            </a:extLst>
          </p:cNvPr>
          <p:cNvSpPr>
            <a:spLocks noGrp="1"/>
          </p:cNvSpPr>
          <p:nvPr>
            <p:ph type="dt" sz="half" idx="10"/>
          </p:nvPr>
        </p:nvSpPr>
        <p:spPr/>
        <p:txBody>
          <a:bodyPr/>
          <a:lstStyle>
            <a:lvl1pPr>
              <a:defRPr/>
            </a:lvl1pPr>
          </a:lstStyle>
          <a:p>
            <a:pPr>
              <a:defRPr/>
            </a:pPr>
            <a:fld id="{43B4BB18-1110-4A8A-BE60-0D416BBE88AD}" type="datetimeFigureOut">
              <a:rPr lang="en-US"/>
              <a:pPr>
                <a:defRPr/>
              </a:pPr>
              <a:t>6/2/2026</a:t>
            </a:fld>
            <a:endParaRPr lang="en-US"/>
          </a:p>
        </p:txBody>
      </p:sp>
      <p:sp>
        <p:nvSpPr>
          <p:cNvPr id="12" name="Footer Placeholder 4">
            <a:extLst>
              <a:ext uri="{FF2B5EF4-FFF2-40B4-BE49-F238E27FC236}">
                <a16:creationId xmlns:a16="http://schemas.microsoft.com/office/drawing/2014/main" id="{4B408BAA-B20D-B96F-2767-1D03B09EBCE4}"/>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5">
            <a:extLst>
              <a:ext uri="{FF2B5EF4-FFF2-40B4-BE49-F238E27FC236}">
                <a16:creationId xmlns:a16="http://schemas.microsoft.com/office/drawing/2014/main" id="{D41420F8-CA47-B919-8F7E-8CF12EC271D3}"/>
              </a:ext>
            </a:extLst>
          </p:cNvPr>
          <p:cNvSpPr>
            <a:spLocks noGrp="1"/>
          </p:cNvSpPr>
          <p:nvPr>
            <p:ph type="sldNum" sz="quarter" idx="12"/>
          </p:nvPr>
        </p:nvSpPr>
        <p:spPr/>
        <p:txBody>
          <a:bodyPr/>
          <a:lstStyle>
            <a:lvl1pPr>
              <a:defRPr/>
            </a:lvl1pPr>
          </a:lstStyle>
          <a:p>
            <a:pPr>
              <a:defRPr/>
            </a:pPr>
            <a:fld id="{2BBB6072-66CE-41B4-82B1-CF39A51F2B46}" type="slidenum">
              <a:rPr lang="en-US" altLang="en-US"/>
              <a:pPr>
                <a:defRPr/>
              </a:pPr>
              <a:t>‹#›</a:t>
            </a:fld>
            <a:endParaRPr lang="en-US" altLang="en-US"/>
          </a:p>
        </p:txBody>
      </p:sp>
    </p:spTree>
    <p:extLst>
      <p:ext uri="{BB962C8B-B14F-4D97-AF65-F5344CB8AC3E}">
        <p14:creationId xmlns:p14="http://schemas.microsoft.com/office/powerpoint/2010/main" val="4169594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26B63-C808-7483-CE18-5E38D8B1E037}"/>
              </a:ext>
            </a:extLst>
          </p:cNvPr>
          <p:cNvSpPr>
            <a:spLocks noGrp="1"/>
          </p:cNvSpPr>
          <p:nvPr>
            <p:ph type="dt" sz="half" idx="10"/>
          </p:nvPr>
        </p:nvSpPr>
        <p:spPr/>
        <p:txBody>
          <a:bodyPr/>
          <a:lstStyle>
            <a:lvl1pPr>
              <a:defRPr/>
            </a:lvl1pPr>
          </a:lstStyle>
          <a:p>
            <a:pPr>
              <a:defRPr/>
            </a:pPr>
            <a:fld id="{7AD08F90-838F-4C95-8029-81B3FF800646}" type="datetimeFigureOut">
              <a:rPr lang="en-US"/>
              <a:pPr>
                <a:defRPr/>
              </a:pPr>
              <a:t>6/2/2026</a:t>
            </a:fld>
            <a:endParaRPr lang="en-US"/>
          </a:p>
        </p:txBody>
      </p:sp>
      <p:sp>
        <p:nvSpPr>
          <p:cNvPr id="5" name="Footer Placeholder 4">
            <a:extLst>
              <a:ext uri="{FF2B5EF4-FFF2-40B4-BE49-F238E27FC236}">
                <a16:creationId xmlns:a16="http://schemas.microsoft.com/office/drawing/2014/main" id="{413D5489-C578-60E3-E488-6C7D1371A02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9151A6-0C8E-C114-20A6-CEFF72EE1879}"/>
              </a:ext>
            </a:extLst>
          </p:cNvPr>
          <p:cNvSpPr>
            <a:spLocks noGrp="1"/>
          </p:cNvSpPr>
          <p:nvPr>
            <p:ph type="sldNum" sz="quarter" idx="12"/>
          </p:nvPr>
        </p:nvSpPr>
        <p:spPr/>
        <p:txBody>
          <a:bodyPr/>
          <a:lstStyle>
            <a:lvl1pPr>
              <a:defRPr/>
            </a:lvl1pPr>
          </a:lstStyle>
          <a:p>
            <a:pPr>
              <a:defRPr/>
            </a:pPr>
            <a:fld id="{C6951F03-6E05-4CD4-B025-FEA5E055395F}" type="slidenum">
              <a:rPr lang="en-US" altLang="en-US"/>
              <a:pPr>
                <a:defRPr/>
              </a:pPr>
              <a:t>‹#›</a:t>
            </a:fld>
            <a:endParaRPr lang="en-US" altLang="en-US"/>
          </a:p>
        </p:txBody>
      </p:sp>
    </p:spTree>
    <p:extLst>
      <p:ext uri="{BB962C8B-B14F-4D97-AF65-F5344CB8AC3E}">
        <p14:creationId xmlns:p14="http://schemas.microsoft.com/office/powerpoint/2010/main" val="1075710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ounded Rectangle 14">
            <a:extLst>
              <a:ext uri="{FF2B5EF4-FFF2-40B4-BE49-F238E27FC236}">
                <a16:creationId xmlns:a16="http://schemas.microsoft.com/office/drawing/2014/main" id="{1A99A809-9EBB-012E-D144-96563BB053E7}"/>
              </a:ext>
            </a:extLst>
          </p:cNvPr>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5" name="Group 15">
            <a:extLst>
              <a:ext uri="{FF2B5EF4-FFF2-40B4-BE49-F238E27FC236}">
                <a16:creationId xmlns:a16="http://schemas.microsoft.com/office/drawing/2014/main" id="{889B58AB-CEAD-C51D-2D6D-0D626D39DCEF}"/>
              </a:ext>
            </a:extLst>
          </p:cNvPr>
          <p:cNvGrpSpPr>
            <a:grpSpLocks noChangeAspect="1"/>
          </p:cNvGrpSpPr>
          <p:nvPr/>
        </p:nvGrpSpPr>
        <p:grpSpPr bwMode="auto">
          <a:xfrm>
            <a:off x="211138" y="714375"/>
            <a:ext cx="8723312" cy="1331913"/>
            <a:chOff x="-3905250" y="4294188"/>
            <a:chExt cx="13011150" cy="1892300"/>
          </a:xfrm>
        </p:grpSpPr>
        <p:sp>
          <p:nvSpPr>
            <p:cNvPr id="6" name="Freeform 14">
              <a:extLst>
                <a:ext uri="{FF2B5EF4-FFF2-40B4-BE49-F238E27FC236}">
                  <a16:creationId xmlns:a16="http://schemas.microsoft.com/office/drawing/2014/main" id="{EFCC84B7-F79F-EF79-1103-6CF847514CCC}"/>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a:extLst>
                <a:ext uri="{FF2B5EF4-FFF2-40B4-BE49-F238E27FC236}">
                  <a16:creationId xmlns:a16="http://schemas.microsoft.com/office/drawing/2014/main" id="{627A106A-C10B-BE92-DC15-09CDBF1E3190}"/>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a:extLst>
                <a:ext uri="{FF2B5EF4-FFF2-40B4-BE49-F238E27FC236}">
                  <a16:creationId xmlns:a16="http://schemas.microsoft.com/office/drawing/2014/main" id="{36605A24-CA26-30B9-BCF1-72BE3C623D58}"/>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a:extLst>
                <a:ext uri="{FF2B5EF4-FFF2-40B4-BE49-F238E27FC236}">
                  <a16:creationId xmlns:a16="http://schemas.microsoft.com/office/drawing/2014/main" id="{93B47202-D3E2-CFCC-C364-DF0C607DAD52}"/>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25">
              <a:extLst>
                <a:ext uri="{FF2B5EF4-FFF2-40B4-BE49-F238E27FC236}">
                  <a16:creationId xmlns:a16="http://schemas.microsoft.com/office/drawing/2014/main" id="{74F661B6-3DD7-E5C0-AD2C-3F6EC674A8FD}"/>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a:extLst>
              <a:ext uri="{FF2B5EF4-FFF2-40B4-BE49-F238E27FC236}">
                <a16:creationId xmlns:a16="http://schemas.microsoft.com/office/drawing/2014/main" id="{2AF4FC71-CC94-7FD9-85F5-FBE2689AB01B}"/>
              </a:ext>
            </a:extLst>
          </p:cNvPr>
          <p:cNvSpPr>
            <a:spLocks noGrp="1"/>
          </p:cNvSpPr>
          <p:nvPr>
            <p:ph type="dt" sz="half" idx="10"/>
          </p:nvPr>
        </p:nvSpPr>
        <p:spPr/>
        <p:txBody>
          <a:bodyPr/>
          <a:lstStyle>
            <a:lvl1pPr>
              <a:defRPr/>
            </a:lvl1pPr>
          </a:lstStyle>
          <a:p>
            <a:pPr>
              <a:defRPr/>
            </a:pPr>
            <a:fld id="{F7798E5C-995E-4743-9893-9EC45EC45D4B}" type="datetimeFigureOut">
              <a:rPr lang="en-US"/>
              <a:pPr>
                <a:defRPr/>
              </a:pPr>
              <a:t>6/2/2026</a:t>
            </a:fld>
            <a:endParaRPr lang="en-US"/>
          </a:p>
        </p:txBody>
      </p:sp>
      <p:sp>
        <p:nvSpPr>
          <p:cNvPr id="12" name="Footer Placeholder 4">
            <a:extLst>
              <a:ext uri="{FF2B5EF4-FFF2-40B4-BE49-F238E27FC236}">
                <a16:creationId xmlns:a16="http://schemas.microsoft.com/office/drawing/2014/main" id="{339592E2-C571-9A21-9C6F-E524DB8D3B6B}"/>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5">
            <a:extLst>
              <a:ext uri="{FF2B5EF4-FFF2-40B4-BE49-F238E27FC236}">
                <a16:creationId xmlns:a16="http://schemas.microsoft.com/office/drawing/2014/main" id="{BFB792B6-A662-CB55-7F91-766AC6D90EE4}"/>
              </a:ext>
            </a:extLst>
          </p:cNvPr>
          <p:cNvSpPr>
            <a:spLocks noGrp="1"/>
          </p:cNvSpPr>
          <p:nvPr>
            <p:ph type="sldNum" sz="quarter" idx="12"/>
          </p:nvPr>
        </p:nvSpPr>
        <p:spPr/>
        <p:txBody>
          <a:bodyPr/>
          <a:lstStyle>
            <a:lvl1pPr>
              <a:defRPr/>
            </a:lvl1pPr>
          </a:lstStyle>
          <a:p>
            <a:pPr>
              <a:defRPr/>
            </a:pPr>
            <a:fld id="{0AD1F069-E3D4-4F52-A930-237DFB2751D4}" type="slidenum">
              <a:rPr lang="en-US" altLang="en-US"/>
              <a:pPr>
                <a:defRPr/>
              </a:pPr>
              <a:t>‹#›</a:t>
            </a:fld>
            <a:endParaRPr lang="en-US" altLang="en-US"/>
          </a:p>
        </p:txBody>
      </p:sp>
    </p:spTree>
    <p:extLst>
      <p:ext uri="{BB962C8B-B14F-4D97-AF65-F5344CB8AC3E}">
        <p14:creationId xmlns:p14="http://schemas.microsoft.com/office/powerpoint/2010/main" val="1754145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p>
        </p:txBody>
      </p:sp>
      <p:sp>
        <p:nvSpPr>
          <p:cNvPr id="2" name="Date Placeholder 3">
            <a:extLst>
              <a:ext uri="{FF2B5EF4-FFF2-40B4-BE49-F238E27FC236}">
                <a16:creationId xmlns:a16="http://schemas.microsoft.com/office/drawing/2014/main" id="{A7E0F43B-635A-A7C7-79E3-D45DFA443A7D}"/>
              </a:ext>
            </a:extLst>
          </p:cNvPr>
          <p:cNvSpPr>
            <a:spLocks noGrp="1"/>
          </p:cNvSpPr>
          <p:nvPr>
            <p:ph type="dt" sz="half" idx="10"/>
          </p:nvPr>
        </p:nvSpPr>
        <p:spPr/>
        <p:txBody>
          <a:bodyPr/>
          <a:lstStyle>
            <a:lvl1pPr>
              <a:defRPr/>
            </a:lvl1pPr>
          </a:lstStyle>
          <a:p>
            <a:pPr>
              <a:defRPr/>
            </a:pPr>
            <a:fld id="{FA116132-4868-4E5B-8AA2-EC73E611E7D8}" type="datetimeFigureOut">
              <a:rPr lang="en-US"/>
              <a:pPr>
                <a:defRPr/>
              </a:pPr>
              <a:t>6/2/2026</a:t>
            </a:fld>
            <a:endParaRPr lang="en-US"/>
          </a:p>
        </p:txBody>
      </p:sp>
      <p:sp>
        <p:nvSpPr>
          <p:cNvPr id="4" name="Footer Placeholder 4">
            <a:extLst>
              <a:ext uri="{FF2B5EF4-FFF2-40B4-BE49-F238E27FC236}">
                <a16:creationId xmlns:a16="http://schemas.microsoft.com/office/drawing/2014/main" id="{3A0D5967-3D81-9F5F-DC48-F5A76251838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18CDBFE-6D92-6D4F-CBD5-0BE810C3BBA8}"/>
              </a:ext>
            </a:extLst>
          </p:cNvPr>
          <p:cNvSpPr>
            <a:spLocks noGrp="1"/>
          </p:cNvSpPr>
          <p:nvPr>
            <p:ph type="sldNum" sz="quarter" idx="12"/>
          </p:nvPr>
        </p:nvSpPr>
        <p:spPr/>
        <p:txBody>
          <a:bodyPr/>
          <a:lstStyle>
            <a:lvl1pPr>
              <a:defRPr/>
            </a:lvl1pPr>
          </a:lstStyle>
          <a:p>
            <a:pPr>
              <a:defRPr/>
            </a:pPr>
            <a:fld id="{4ACFD175-DACC-41CF-880F-08F12799351C}" type="slidenum">
              <a:rPr lang="en-US" altLang="en-US"/>
              <a:pPr>
                <a:defRPr/>
              </a:pPr>
              <a:t>‹#›</a:t>
            </a:fld>
            <a:endParaRPr lang="en-US" altLang="en-US"/>
          </a:p>
        </p:txBody>
      </p:sp>
    </p:spTree>
    <p:extLst>
      <p:ext uri="{BB962C8B-B14F-4D97-AF65-F5344CB8AC3E}">
        <p14:creationId xmlns:p14="http://schemas.microsoft.com/office/powerpoint/2010/main" val="2881003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4">
            <a:extLst>
              <a:ext uri="{FF2B5EF4-FFF2-40B4-BE49-F238E27FC236}">
                <a16:creationId xmlns:a16="http://schemas.microsoft.com/office/drawing/2014/main" id="{519BEB7B-8226-FB32-9B96-680E7BEC417F}"/>
              </a:ext>
            </a:extLst>
          </p:cNvPr>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Freeform 14">
            <a:extLst>
              <a:ext uri="{FF2B5EF4-FFF2-40B4-BE49-F238E27FC236}">
                <a16:creationId xmlns:a16="http://schemas.microsoft.com/office/drawing/2014/main" id="{E199A263-04F4-CF67-E8A4-FE8C9E4E4C70}"/>
              </a:ext>
            </a:extLst>
          </p:cNvPr>
          <p:cNvSpPr>
            <a:spLocks/>
          </p:cNvSpPr>
          <p:nvPr/>
        </p:nvSpPr>
        <p:spPr bwMode="hidden">
          <a:xfrm>
            <a:off x="6046788" y="4203700"/>
            <a:ext cx="2876550" cy="714375"/>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18">
            <a:extLst>
              <a:ext uri="{FF2B5EF4-FFF2-40B4-BE49-F238E27FC236}">
                <a16:creationId xmlns:a16="http://schemas.microsoft.com/office/drawing/2014/main" id="{C11E80CE-1FD4-5F13-16F5-33A05FF0942A}"/>
              </a:ext>
            </a:extLst>
          </p:cNvPr>
          <p:cNvSpPr>
            <a:spLocks/>
          </p:cNvSpPr>
          <p:nvPr/>
        </p:nvSpPr>
        <p:spPr bwMode="hidden">
          <a:xfrm>
            <a:off x="2619375" y="4075113"/>
            <a:ext cx="5545138" cy="850900"/>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22">
            <a:extLst>
              <a:ext uri="{FF2B5EF4-FFF2-40B4-BE49-F238E27FC236}">
                <a16:creationId xmlns:a16="http://schemas.microsoft.com/office/drawing/2014/main" id="{DEBDC7B2-B0E1-B5A9-0C61-6611B72F2D3A}"/>
              </a:ext>
            </a:extLst>
          </p:cNvPr>
          <p:cNvSpPr>
            <a:spLocks/>
          </p:cNvSpPr>
          <p:nvPr/>
        </p:nvSpPr>
        <p:spPr bwMode="hidden">
          <a:xfrm>
            <a:off x="2828925" y="4087813"/>
            <a:ext cx="5467350" cy="77470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26">
            <a:extLst>
              <a:ext uri="{FF2B5EF4-FFF2-40B4-BE49-F238E27FC236}">
                <a16:creationId xmlns:a16="http://schemas.microsoft.com/office/drawing/2014/main" id="{4A93CA3D-B562-9A04-9FA8-C4A712552D3D}"/>
              </a:ext>
            </a:extLst>
          </p:cNvPr>
          <p:cNvSpPr>
            <a:spLocks/>
          </p:cNvSpPr>
          <p:nvPr/>
        </p:nvSpPr>
        <p:spPr bwMode="hidden">
          <a:xfrm>
            <a:off x="5610225" y="4073525"/>
            <a:ext cx="3306763" cy="652463"/>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9" name="Freeform 10">
            <a:extLst>
              <a:ext uri="{FF2B5EF4-FFF2-40B4-BE49-F238E27FC236}">
                <a16:creationId xmlns:a16="http://schemas.microsoft.com/office/drawing/2014/main" id="{BFE6A015-82BF-3833-E70E-4508D9D639E2}"/>
              </a:ext>
            </a:extLst>
          </p:cNvPr>
          <p:cNvSpPr>
            <a:spLocks/>
          </p:cNvSpPr>
          <p:nvPr/>
        </p:nvSpPr>
        <p:spPr bwMode="hidden">
          <a:xfrm>
            <a:off x="211138" y="4059238"/>
            <a:ext cx="8723312" cy="1328737"/>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CE677430-B8D3-A372-4E03-DA72935FEC0E}"/>
              </a:ext>
            </a:extLst>
          </p:cNvPr>
          <p:cNvSpPr>
            <a:spLocks noGrp="1"/>
          </p:cNvSpPr>
          <p:nvPr>
            <p:ph type="dt" sz="half" idx="10"/>
          </p:nvPr>
        </p:nvSpPr>
        <p:spPr/>
        <p:txBody>
          <a:bodyPr/>
          <a:lstStyle>
            <a:lvl1pPr>
              <a:defRPr/>
            </a:lvl1pPr>
          </a:lstStyle>
          <a:p>
            <a:pPr>
              <a:defRPr/>
            </a:pPr>
            <a:fld id="{25BBF6CC-AB6E-4D36-86A9-FC5462313253}" type="datetimeFigureOut">
              <a:rPr lang="en-US"/>
              <a:pPr>
                <a:defRPr/>
              </a:pPr>
              <a:t>6/2/2026</a:t>
            </a:fld>
            <a:endParaRPr lang="en-US"/>
          </a:p>
        </p:txBody>
      </p:sp>
      <p:sp>
        <p:nvSpPr>
          <p:cNvPr id="11" name="Footer Placeholder 4">
            <a:extLst>
              <a:ext uri="{FF2B5EF4-FFF2-40B4-BE49-F238E27FC236}">
                <a16:creationId xmlns:a16="http://schemas.microsoft.com/office/drawing/2014/main" id="{8B78C3AA-CC66-A6EB-C12E-7BA46F43EEE0}"/>
              </a:ext>
            </a:extLst>
          </p:cNvPr>
          <p:cNvSpPr>
            <a:spLocks noGrp="1"/>
          </p:cNvSpPr>
          <p:nvPr>
            <p:ph type="ftr" sz="quarter" idx="11"/>
          </p:nvPr>
        </p:nvSpPr>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85DDA5E0-58CE-7348-386B-F3EB194AC91B}"/>
              </a:ext>
            </a:extLst>
          </p:cNvPr>
          <p:cNvSpPr>
            <a:spLocks noGrp="1"/>
          </p:cNvSpPr>
          <p:nvPr>
            <p:ph type="sldNum" sz="quarter" idx="12"/>
          </p:nvPr>
        </p:nvSpPr>
        <p:spPr/>
        <p:txBody>
          <a:bodyPr/>
          <a:lstStyle>
            <a:lvl1pPr>
              <a:defRPr/>
            </a:lvl1pPr>
          </a:lstStyle>
          <a:p>
            <a:pPr>
              <a:defRPr/>
            </a:pPr>
            <a:fld id="{E6F15A95-A62C-46C7-A646-8FF6C745549E}" type="slidenum">
              <a:rPr lang="en-US" altLang="en-US"/>
              <a:pPr>
                <a:defRPr/>
              </a:pPr>
              <a:t>‹#›</a:t>
            </a:fld>
            <a:endParaRPr lang="en-US" altLang="en-US"/>
          </a:p>
        </p:txBody>
      </p:sp>
    </p:spTree>
    <p:extLst>
      <p:ext uri="{BB962C8B-B14F-4D97-AF65-F5344CB8AC3E}">
        <p14:creationId xmlns:p14="http://schemas.microsoft.com/office/powerpoint/2010/main" val="513109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a:extLst>
              <a:ext uri="{FF2B5EF4-FFF2-40B4-BE49-F238E27FC236}">
                <a16:creationId xmlns:a16="http://schemas.microsoft.com/office/drawing/2014/main" id="{FC5B5DF4-5ABE-250D-90B6-C6FBE8F6C117}"/>
              </a:ext>
            </a:extLst>
          </p:cNvPr>
          <p:cNvSpPr>
            <a:spLocks noGrp="1"/>
          </p:cNvSpPr>
          <p:nvPr>
            <p:ph type="dt" sz="half" idx="15"/>
          </p:nvPr>
        </p:nvSpPr>
        <p:spPr/>
        <p:txBody>
          <a:bodyPr/>
          <a:lstStyle>
            <a:lvl1pPr>
              <a:defRPr/>
            </a:lvl1pPr>
          </a:lstStyle>
          <a:p>
            <a:pPr>
              <a:defRPr/>
            </a:pPr>
            <a:fld id="{A1D1F754-5B4C-4B0F-9D41-6C20D1167335}" type="datetimeFigureOut">
              <a:rPr lang="en-US"/>
              <a:pPr>
                <a:defRPr/>
              </a:pPr>
              <a:t>6/2/2026</a:t>
            </a:fld>
            <a:endParaRPr lang="en-US"/>
          </a:p>
        </p:txBody>
      </p:sp>
      <p:sp>
        <p:nvSpPr>
          <p:cNvPr id="4" name="Footer Placeholder 4">
            <a:extLst>
              <a:ext uri="{FF2B5EF4-FFF2-40B4-BE49-F238E27FC236}">
                <a16:creationId xmlns:a16="http://schemas.microsoft.com/office/drawing/2014/main" id="{7ADC009B-00C8-CA55-4645-8517E79C99CB}"/>
              </a:ext>
            </a:extLst>
          </p:cNvPr>
          <p:cNvSpPr>
            <a:spLocks noGrp="1"/>
          </p:cNvSpPr>
          <p:nvPr>
            <p:ph type="ftr" sz="quarter" idx="16"/>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E3420BE-7D75-CC88-3BC6-AF999ABAF559}"/>
              </a:ext>
            </a:extLst>
          </p:cNvPr>
          <p:cNvSpPr>
            <a:spLocks noGrp="1"/>
          </p:cNvSpPr>
          <p:nvPr>
            <p:ph type="sldNum" sz="quarter" idx="17"/>
          </p:nvPr>
        </p:nvSpPr>
        <p:spPr/>
        <p:txBody>
          <a:bodyPr/>
          <a:lstStyle>
            <a:lvl1pPr>
              <a:defRPr/>
            </a:lvl1pPr>
          </a:lstStyle>
          <a:p>
            <a:pPr>
              <a:defRPr/>
            </a:pPr>
            <a:fld id="{EA49A9AD-2D3D-4536-857A-654B859BE462}" type="slidenum">
              <a:rPr lang="en-US" altLang="en-US"/>
              <a:pPr>
                <a:defRPr/>
              </a:pPr>
              <a:t>‹#›</a:t>
            </a:fld>
            <a:endParaRPr lang="en-US" altLang="en-US"/>
          </a:p>
        </p:txBody>
      </p:sp>
    </p:spTree>
    <p:extLst>
      <p:ext uri="{BB962C8B-B14F-4D97-AF65-F5344CB8AC3E}">
        <p14:creationId xmlns:p14="http://schemas.microsoft.com/office/powerpoint/2010/main" val="283134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404D408B-E8E5-8667-6AA8-BC6FD151944F}"/>
              </a:ext>
            </a:extLst>
          </p:cNvPr>
          <p:cNvSpPr>
            <a:spLocks noGrp="1"/>
          </p:cNvSpPr>
          <p:nvPr>
            <p:ph type="dt" sz="half" idx="10"/>
          </p:nvPr>
        </p:nvSpPr>
        <p:spPr/>
        <p:txBody>
          <a:bodyPr/>
          <a:lstStyle>
            <a:lvl1pPr>
              <a:defRPr/>
            </a:lvl1pPr>
          </a:lstStyle>
          <a:p>
            <a:pPr>
              <a:defRPr/>
            </a:pPr>
            <a:fld id="{689DB6DF-E5A0-4EAE-BEA7-0004432B0371}" type="datetimeFigureOut">
              <a:rPr lang="en-US"/>
              <a:pPr>
                <a:defRPr/>
              </a:pPr>
              <a:t>6/2/2026</a:t>
            </a:fld>
            <a:endParaRPr lang="en-US"/>
          </a:p>
        </p:txBody>
      </p:sp>
      <p:sp>
        <p:nvSpPr>
          <p:cNvPr id="8" name="Footer Placeholder 4">
            <a:extLst>
              <a:ext uri="{FF2B5EF4-FFF2-40B4-BE49-F238E27FC236}">
                <a16:creationId xmlns:a16="http://schemas.microsoft.com/office/drawing/2014/main" id="{1EF49698-EAAD-F479-C36F-2229411E63F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75D1410-F473-ACAB-AB52-2D63D8E800C8}"/>
              </a:ext>
            </a:extLst>
          </p:cNvPr>
          <p:cNvSpPr>
            <a:spLocks noGrp="1"/>
          </p:cNvSpPr>
          <p:nvPr>
            <p:ph type="sldNum" sz="quarter" idx="12"/>
          </p:nvPr>
        </p:nvSpPr>
        <p:spPr/>
        <p:txBody>
          <a:bodyPr/>
          <a:lstStyle>
            <a:lvl1pPr>
              <a:defRPr/>
            </a:lvl1pPr>
          </a:lstStyle>
          <a:p>
            <a:pPr>
              <a:defRPr/>
            </a:pPr>
            <a:fld id="{CC9CC234-7391-4168-8620-38D34AC4A92D}" type="slidenum">
              <a:rPr lang="en-US" altLang="en-US"/>
              <a:pPr>
                <a:defRPr/>
              </a:pPr>
              <a:t>‹#›</a:t>
            </a:fld>
            <a:endParaRPr lang="en-US" altLang="en-US"/>
          </a:p>
        </p:txBody>
      </p:sp>
    </p:spTree>
    <p:extLst>
      <p:ext uri="{BB962C8B-B14F-4D97-AF65-F5344CB8AC3E}">
        <p14:creationId xmlns:p14="http://schemas.microsoft.com/office/powerpoint/2010/main" val="3310889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3EF7374-EBDE-0B79-44EF-F742B9ED0730}"/>
              </a:ext>
            </a:extLst>
          </p:cNvPr>
          <p:cNvSpPr>
            <a:spLocks noGrp="1"/>
          </p:cNvSpPr>
          <p:nvPr>
            <p:ph type="dt" sz="half" idx="10"/>
          </p:nvPr>
        </p:nvSpPr>
        <p:spPr/>
        <p:txBody>
          <a:bodyPr/>
          <a:lstStyle>
            <a:lvl1pPr>
              <a:defRPr/>
            </a:lvl1pPr>
          </a:lstStyle>
          <a:p>
            <a:pPr>
              <a:defRPr/>
            </a:pPr>
            <a:fld id="{5754B9B8-921A-4E45-B348-307B7782D28C}" type="datetimeFigureOut">
              <a:rPr lang="en-US"/>
              <a:pPr>
                <a:defRPr/>
              </a:pPr>
              <a:t>6/2/2026</a:t>
            </a:fld>
            <a:endParaRPr lang="en-US"/>
          </a:p>
        </p:txBody>
      </p:sp>
      <p:sp>
        <p:nvSpPr>
          <p:cNvPr id="4" name="Footer Placeholder 4">
            <a:extLst>
              <a:ext uri="{FF2B5EF4-FFF2-40B4-BE49-F238E27FC236}">
                <a16:creationId xmlns:a16="http://schemas.microsoft.com/office/drawing/2014/main" id="{0F7B4A5F-FC3F-DCC5-C0D5-ECBDDE3B9C7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2769A32-E701-CC10-3DBB-02BC36056139}"/>
              </a:ext>
            </a:extLst>
          </p:cNvPr>
          <p:cNvSpPr>
            <a:spLocks noGrp="1"/>
          </p:cNvSpPr>
          <p:nvPr>
            <p:ph type="sldNum" sz="quarter" idx="12"/>
          </p:nvPr>
        </p:nvSpPr>
        <p:spPr/>
        <p:txBody>
          <a:bodyPr/>
          <a:lstStyle>
            <a:lvl1pPr>
              <a:defRPr/>
            </a:lvl1pPr>
          </a:lstStyle>
          <a:p>
            <a:pPr>
              <a:defRPr/>
            </a:pPr>
            <a:fld id="{8C78CDA9-3060-4B59-968F-87CE1B34343C}" type="slidenum">
              <a:rPr lang="en-US" altLang="en-US"/>
              <a:pPr>
                <a:defRPr/>
              </a:pPr>
              <a:t>‹#›</a:t>
            </a:fld>
            <a:endParaRPr lang="en-US" altLang="en-US"/>
          </a:p>
        </p:txBody>
      </p:sp>
    </p:spTree>
    <p:extLst>
      <p:ext uri="{BB962C8B-B14F-4D97-AF65-F5344CB8AC3E}">
        <p14:creationId xmlns:p14="http://schemas.microsoft.com/office/powerpoint/2010/main" val="503256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4">
            <a:extLst>
              <a:ext uri="{FF2B5EF4-FFF2-40B4-BE49-F238E27FC236}">
                <a16:creationId xmlns:a16="http://schemas.microsoft.com/office/drawing/2014/main" id="{B7FBA972-1679-50ED-D36B-580357DB4A0B}"/>
              </a:ext>
            </a:extLst>
          </p:cNvPr>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15">
            <a:extLst>
              <a:ext uri="{FF2B5EF4-FFF2-40B4-BE49-F238E27FC236}">
                <a16:creationId xmlns:a16="http://schemas.microsoft.com/office/drawing/2014/main" id="{CCB1A160-0D13-4630-DCEF-E6F2B89EA246}"/>
              </a:ext>
            </a:extLst>
          </p:cNvPr>
          <p:cNvGrpSpPr>
            <a:grpSpLocks noChangeAspect="1"/>
          </p:cNvGrpSpPr>
          <p:nvPr/>
        </p:nvGrpSpPr>
        <p:grpSpPr bwMode="auto">
          <a:xfrm>
            <a:off x="211138" y="714375"/>
            <a:ext cx="8723312" cy="1330325"/>
            <a:chOff x="-3905251" y="4294188"/>
            <a:chExt cx="13027839" cy="1892300"/>
          </a:xfrm>
        </p:grpSpPr>
        <p:sp>
          <p:nvSpPr>
            <p:cNvPr id="4" name="Freeform 14">
              <a:extLst>
                <a:ext uri="{FF2B5EF4-FFF2-40B4-BE49-F238E27FC236}">
                  <a16:creationId xmlns:a16="http://schemas.microsoft.com/office/drawing/2014/main" id="{D93FBADA-FED5-C70A-51DB-E3D6B57E9917}"/>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Freeform 18">
              <a:extLst>
                <a:ext uri="{FF2B5EF4-FFF2-40B4-BE49-F238E27FC236}">
                  <a16:creationId xmlns:a16="http://schemas.microsoft.com/office/drawing/2014/main" id="{9228579C-C3F7-25DC-48A5-D9DFCDF11778}"/>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22">
              <a:extLst>
                <a:ext uri="{FF2B5EF4-FFF2-40B4-BE49-F238E27FC236}">
                  <a16:creationId xmlns:a16="http://schemas.microsoft.com/office/drawing/2014/main" id="{EAD51210-9644-3EF7-7913-E9209A7999A7}"/>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Freeform 26">
              <a:extLst>
                <a:ext uri="{FF2B5EF4-FFF2-40B4-BE49-F238E27FC236}">
                  <a16:creationId xmlns:a16="http://schemas.microsoft.com/office/drawing/2014/main" id="{0E163DAD-D4C5-7483-7C87-50F66FCEED24}"/>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8" name="Freeform 25">
              <a:extLst>
                <a:ext uri="{FF2B5EF4-FFF2-40B4-BE49-F238E27FC236}">
                  <a16:creationId xmlns:a16="http://schemas.microsoft.com/office/drawing/2014/main" id="{D7BE8DA7-5442-EB06-3E04-E1BC19D27631}"/>
                </a:ext>
              </a:extLst>
            </p:cNvPr>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 name="Date Placeholder 1">
            <a:extLst>
              <a:ext uri="{FF2B5EF4-FFF2-40B4-BE49-F238E27FC236}">
                <a16:creationId xmlns:a16="http://schemas.microsoft.com/office/drawing/2014/main" id="{6D47F23F-5B49-7050-D91E-9D0DD375CC7B}"/>
              </a:ext>
            </a:extLst>
          </p:cNvPr>
          <p:cNvSpPr>
            <a:spLocks noGrp="1"/>
          </p:cNvSpPr>
          <p:nvPr>
            <p:ph type="dt" sz="half" idx="10"/>
          </p:nvPr>
        </p:nvSpPr>
        <p:spPr/>
        <p:txBody>
          <a:bodyPr/>
          <a:lstStyle>
            <a:lvl1pPr>
              <a:defRPr/>
            </a:lvl1pPr>
          </a:lstStyle>
          <a:p>
            <a:pPr>
              <a:defRPr/>
            </a:pPr>
            <a:fld id="{99DF8832-FC4D-472E-9ADB-6B144AE7A013}" type="datetimeFigureOut">
              <a:rPr lang="en-US"/>
              <a:pPr>
                <a:defRPr/>
              </a:pPr>
              <a:t>6/2/2026</a:t>
            </a:fld>
            <a:endParaRPr lang="en-US"/>
          </a:p>
        </p:txBody>
      </p:sp>
      <p:sp>
        <p:nvSpPr>
          <p:cNvPr id="10" name="Footer Placeholder 2">
            <a:extLst>
              <a:ext uri="{FF2B5EF4-FFF2-40B4-BE49-F238E27FC236}">
                <a16:creationId xmlns:a16="http://schemas.microsoft.com/office/drawing/2014/main" id="{DB4A7CEB-0C95-10BE-B022-368E80C144CE}"/>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3">
            <a:extLst>
              <a:ext uri="{FF2B5EF4-FFF2-40B4-BE49-F238E27FC236}">
                <a16:creationId xmlns:a16="http://schemas.microsoft.com/office/drawing/2014/main" id="{A1765FEB-F003-F8B3-073F-582FE96740B9}"/>
              </a:ext>
            </a:extLst>
          </p:cNvPr>
          <p:cNvSpPr>
            <a:spLocks noGrp="1"/>
          </p:cNvSpPr>
          <p:nvPr>
            <p:ph type="sldNum" sz="quarter" idx="12"/>
          </p:nvPr>
        </p:nvSpPr>
        <p:spPr/>
        <p:txBody>
          <a:bodyPr/>
          <a:lstStyle>
            <a:lvl1pPr>
              <a:defRPr/>
            </a:lvl1pPr>
          </a:lstStyle>
          <a:p>
            <a:pPr>
              <a:defRPr/>
            </a:pPr>
            <a:fld id="{45C82413-9D28-4F8D-9A31-1B579D30AEE5}" type="slidenum">
              <a:rPr lang="en-US" altLang="en-US"/>
              <a:pPr>
                <a:defRPr/>
              </a:pPr>
              <a:t>‹#›</a:t>
            </a:fld>
            <a:endParaRPr lang="en-US" altLang="en-US"/>
          </a:p>
        </p:txBody>
      </p:sp>
    </p:spTree>
    <p:extLst>
      <p:ext uri="{BB962C8B-B14F-4D97-AF65-F5344CB8AC3E}">
        <p14:creationId xmlns:p14="http://schemas.microsoft.com/office/powerpoint/2010/main" val="331926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ounded Rectangle 14">
            <a:extLst>
              <a:ext uri="{FF2B5EF4-FFF2-40B4-BE49-F238E27FC236}">
                <a16:creationId xmlns:a16="http://schemas.microsoft.com/office/drawing/2014/main" id="{69E8AC9D-4D3B-9E2B-FCAF-80C641991308}"/>
              </a:ext>
            </a:extLst>
          </p:cNvPr>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5" name="Group 23">
            <a:extLst>
              <a:ext uri="{FF2B5EF4-FFF2-40B4-BE49-F238E27FC236}">
                <a16:creationId xmlns:a16="http://schemas.microsoft.com/office/drawing/2014/main" id="{78D05FB0-45E9-F1DA-4F3C-AD45B1168B42}"/>
              </a:ext>
            </a:extLst>
          </p:cNvPr>
          <p:cNvGrpSpPr>
            <a:grpSpLocks noChangeAspect="1"/>
          </p:cNvGrpSpPr>
          <p:nvPr/>
        </p:nvGrpSpPr>
        <p:grpSpPr bwMode="auto">
          <a:xfrm>
            <a:off x="211138" y="714375"/>
            <a:ext cx="8723312" cy="1331913"/>
            <a:chOff x="-3905250" y="4294188"/>
            <a:chExt cx="13011150" cy="1892300"/>
          </a:xfrm>
        </p:grpSpPr>
        <p:sp>
          <p:nvSpPr>
            <p:cNvPr id="6" name="Freeform 14">
              <a:extLst>
                <a:ext uri="{FF2B5EF4-FFF2-40B4-BE49-F238E27FC236}">
                  <a16:creationId xmlns:a16="http://schemas.microsoft.com/office/drawing/2014/main" id="{6DC3627E-EDA6-05CB-3036-A118C137B921}"/>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a:extLst>
                <a:ext uri="{FF2B5EF4-FFF2-40B4-BE49-F238E27FC236}">
                  <a16:creationId xmlns:a16="http://schemas.microsoft.com/office/drawing/2014/main" id="{9139DF1C-39C1-D688-A2E7-BFD453757A13}"/>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a:extLst>
                <a:ext uri="{FF2B5EF4-FFF2-40B4-BE49-F238E27FC236}">
                  <a16:creationId xmlns:a16="http://schemas.microsoft.com/office/drawing/2014/main" id="{5D040F30-95A1-9FB2-F9FF-164CBAC3924D}"/>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a:extLst>
                <a:ext uri="{FF2B5EF4-FFF2-40B4-BE49-F238E27FC236}">
                  <a16:creationId xmlns:a16="http://schemas.microsoft.com/office/drawing/2014/main" id="{B8E2A0B2-9C55-ACE0-A647-32279D0561DD}"/>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25">
              <a:extLst>
                <a:ext uri="{FF2B5EF4-FFF2-40B4-BE49-F238E27FC236}">
                  <a16:creationId xmlns:a16="http://schemas.microsoft.com/office/drawing/2014/main" id="{B2839018-FBA2-D5FA-4DEB-455F26B75C8A}"/>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4">
            <a:extLst>
              <a:ext uri="{FF2B5EF4-FFF2-40B4-BE49-F238E27FC236}">
                <a16:creationId xmlns:a16="http://schemas.microsoft.com/office/drawing/2014/main" id="{C6CA668A-5566-B084-3F01-BD14D0DB5888}"/>
              </a:ext>
            </a:extLst>
          </p:cNvPr>
          <p:cNvSpPr>
            <a:spLocks noGrp="1"/>
          </p:cNvSpPr>
          <p:nvPr>
            <p:ph type="dt" sz="half" idx="10"/>
          </p:nvPr>
        </p:nvSpPr>
        <p:spPr/>
        <p:txBody>
          <a:bodyPr/>
          <a:lstStyle>
            <a:lvl1pPr>
              <a:defRPr/>
            </a:lvl1pPr>
          </a:lstStyle>
          <a:p>
            <a:pPr>
              <a:defRPr/>
            </a:pPr>
            <a:fld id="{9CF666B1-3706-41FF-84B0-E51356C80347}" type="datetimeFigureOut">
              <a:rPr lang="en-US"/>
              <a:pPr>
                <a:defRPr/>
              </a:pPr>
              <a:t>6/2/2026</a:t>
            </a:fld>
            <a:endParaRPr lang="en-US"/>
          </a:p>
        </p:txBody>
      </p:sp>
      <p:sp>
        <p:nvSpPr>
          <p:cNvPr id="12" name="Footer Placeholder 5">
            <a:extLst>
              <a:ext uri="{FF2B5EF4-FFF2-40B4-BE49-F238E27FC236}">
                <a16:creationId xmlns:a16="http://schemas.microsoft.com/office/drawing/2014/main" id="{3BE77918-4FB3-A6F5-AF39-6D648E99839F}"/>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6">
            <a:extLst>
              <a:ext uri="{FF2B5EF4-FFF2-40B4-BE49-F238E27FC236}">
                <a16:creationId xmlns:a16="http://schemas.microsoft.com/office/drawing/2014/main" id="{CE06AF69-275B-9F07-A7EC-46050D8BA3CA}"/>
              </a:ext>
            </a:extLst>
          </p:cNvPr>
          <p:cNvSpPr>
            <a:spLocks noGrp="1"/>
          </p:cNvSpPr>
          <p:nvPr>
            <p:ph type="sldNum" sz="quarter" idx="12"/>
          </p:nvPr>
        </p:nvSpPr>
        <p:spPr/>
        <p:txBody>
          <a:bodyPr/>
          <a:lstStyle>
            <a:lvl1pPr>
              <a:defRPr/>
            </a:lvl1pPr>
          </a:lstStyle>
          <a:p>
            <a:pPr>
              <a:defRPr/>
            </a:pPr>
            <a:fld id="{7BCABD43-949B-4FAB-9DD7-2015993284B2}" type="slidenum">
              <a:rPr lang="en-US" altLang="en-US"/>
              <a:pPr>
                <a:defRPr/>
              </a:pPr>
              <a:t>‹#›</a:t>
            </a:fld>
            <a:endParaRPr lang="en-US" altLang="en-US"/>
          </a:p>
        </p:txBody>
      </p:sp>
    </p:spTree>
    <p:extLst>
      <p:ext uri="{BB962C8B-B14F-4D97-AF65-F5344CB8AC3E}">
        <p14:creationId xmlns:p14="http://schemas.microsoft.com/office/powerpoint/2010/main" val="24995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a:extLst>
              <a:ext uri="{FF2B5EF4-FFF2-40B4-BE49-F238E27FC236}">
                <a16:creationId xmlns:a16="http://schemas.microsoft.com/office/drawing/2014/main" id="{2B0DE64F-1705-4E17-D356-46028ADD49B9}"/>
              </a:ext>
            </a:extLst>
          </p:cNvPr>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6" name="Group 15">
            <a:extLst>
              <a:ext uri="{FF2B5EF4-FFF2-40B4-BE49-F238E27FC236}">
                <a16:creationId xmlns:a16="http://schemas.microsoft.com/office/drawing/2014/main" id="{27F518EE-44A9-4936-496A-B6F0F482A57D}"/>
              </a:ext>
            </a:extLst>
          </p:cNvPr>
          <p:cNvGrpSpPr>
            <a:grpSpLocks noChangeAspect="1"/>
          </p:cNvGrpSpPr>
          <p:nvPr/>
        </p:nvGrpSpPr>
        <p:grpSpPr bwMode="auto">
          <a:xfrm>
            <a:off x="211138" y="5354638"/>
            <a:ext cx="8723312" cy="1330325"/>
            <a:chOff x="-3905250" y="4294188"/>
            <a:chExt cx="13011150" cy="1892300"/>
          </a:xfrm>
        </p:grpSpPr>
        <p:sp>
          <p:nvSpPr>
            <p:cNvPr id="7" name="Freeform 14">
              <a:extLst>
                <a:ext uri="{FF2B5EF4-FFF2-40B4-BE49-F238E27FC236}">
                  <a16:creationId xmlns:a16="http://schemas.microsoft.com/office/drawing/2014/main" id="{4435DD59-DAB0-843A-7CC6-739254330E9B}"/>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8">
              <a:extLst>
                <a:ext uri="{FF2B5EF4-FFF2-40B4-BE49-F238E27FC236}">
                  <a16:creationId xmlns:a16="http://schemas.microsoft.com/office/drawing/2014/main" id="{1E8CD8E7-1027-B862-BB13-7328557AC88C}"/>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22">
              <a:extLst>
                <a:ext uri="{FF2B5EF4-FFF2-40B4-BE49-F238E27FC236}">
                  <a16:creationId xmlns:a16="http://schemas.microsoft.com/office/drawing/2014/main" id="{3ECDD5CF-C6DA-4A00-A772-5636965A93DC}"/>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26">
              <a:extLst>
                <a:ext uri="{FF2B5EF4-FFF2-40B4-BE49-F238E27FC236}">
                  <a16:creationId xmlns:a16="http://schemas.microsoft.com/office/drawing/2014/main" id="{744F4F05-DD53-3AC1-C60A-84B56FA16EEE}"/>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1" name="Freeform 20">
              <a:extLst>
                <a:ext uri="{FF2B5EF4-FFF2-40B4-BE49-F238E27FC236}">
                  <a16:creationId xmlns:a16="http://schemas.microsoft.com/office/drawing/2014/main" id="{0B2411DE-3592-E0D7-4B07-E158C87C7B38}"/>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12" name="Date Placeholder 4">
            <a:extLst>
              <a:ext uri="{FF2B5EF4-FFF2-40B4-BE49-F238E27FC236}">
                <a16:creationId xmlns:a16="http://schemas.microsoft.com/office/drawing/2014/main" id="{A8BF1A63-358D-2597-829E-26A847439923}"/>
              </a:ext>
            </a:extLst>
          </p:cNvPr>
          <p:cNvSpPr>
            <a:spLocks noGrp="1"/>
          </p:cNvSpPr>
          <p:nvPr>
            <p:ph type="dt" sz="half" idx="10"/>
          </p:nvPr>
        </p:nvSpPr>
        <p:spPr/>
        <p:txBody>
          <a:bodyPr/>
          <a:lstStyle>
            <a:lvl1pPr>
              <a:defRPr/>
            </a:lvl1pPr>
          </a:lstStyle>
          <a:p>
            <a:pPr>
              <a:defRPr/>
            </a:pPr>
            <a:fld id="{FA7E0758-2EF7-4797-953E-27A9C30138B8}" type="datetimeFigureOut">
              <a:rPr lang="en-US"/>
              <a:pPr>
                <a:defRPr/>
              </a:pPr>
              <a:t>6/2/2026</a:t>
            </a:fld>
            <a:endParaRPr lang="en-US"/>
          </a:p>
        </p:txBody>
      </p:sp>
      <p:sp>
        <p:nvSpPr>
          <p:cNvPr id="13" name="Footer Placeholder 5">
            <a:extLst>
              <a:ext uri="{FF2B5EF4-FFF2-40B4-BE49-F238E27FC236}">
                <a16:creationId xmlns:a16="http://schemas.microsoft.com/office/drawing/2014/main" id="{4C6AD6B5-5AF4-733E-7347-BDACE3184FD6}"/>
              </a:ext>
            </a:extLst>
          </p:cNvPr>
          <p:cNvSpPr>
            <a:spLocks noGrp="1"/>
          </p:cNvSpPr>
          <p:nvPr>
            <p:ph type="ftr" sz="quarter" idx="11"/>
          </p:nvPr>
        </p:nvSpPr>
        <p:spPr/>
        <p:txBody>
          <a:bodyPr/>
          <a:lstStyle>
            <a:lvl1pPr>
              <a:defRPr/>
            </a:lvl1pPr>
          </a:lstStyle>
          <a:p>
            <a:pPr>
              <a:defRPr/>
            </a:pPr>
            <a:endParaRPr lang="en-US"/>
          </a:p>
        </p:txBody>
      </p:sp>
      <p:sp>
        <p:nvSpPr>
          <p:cNvPr id="14" name="Slide Number Placeholder 6">
            <a:extLst>
              <a:ext uri="{FF2B5EF4-FFF2-40B4-BE49-F238E27FC236}">
                <a16:creationId xmlns:a16="http://schemas.microsoft.com/office/drawing/2014/main" id="{CEFCE721-B0D8-9478-2B73-E680E436A971}"/>
              </a:ext>
            </a:extLst>
          </p:cNvPr>
          <p:cNvSpPr>
            <a:spLocks noGrp="1"/>
          </p:cNvSpPr>
          <p:nvPr>
            <p:ph type="sldNum" sz="quarter" idx="12"/>
          </p:nvPr>
        </p:nvSpPr>
        <p:spPr/>
        <p:txBody>
          <a:bodyPr/>
          <a:lstStyle>
            <a:lvl1pPr>
              <a:defRPr/>
            </a:lvl1pPr>
          </a:lstStyle>
          <a:p>
            <a:pPr>
              <a:defRPr/>
            </a:pPr>
            <a:fld id="{912E74A0-2BDD-4FAD-BE31-8F84BAE0E01B}" type="slidenum">
              <a:rPr lang="en-US" altLang="en-US"/>
              <a:pPr>
                <a:defRPr/>
              </a:pPr>
              <a:t>‹#›</a:t>
            </a:fld>
            <a:endParaRPr lang="en-US" altLang="en-US"/>
          </a:p>
        </p:txBody>
      </p:sp>
    </p:spTree>
    <p:extLst>
      <p:ext uri="{BB962C8B-B14F-4D97-AF65-F5344CB8AC3E}">
        <p14:creationId xmlns:p14="http://schemas.microsoft.com/office/powerpoint/2010/main" val="117543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ounded Rectangle 13">
            <a:extLst>
              <a:ext uri="{FF2B5EF4-FFF2-40B4-BE49-F238E27FC236}">
                <a16:creationId xmlns:a16="http://schemas.microsoft.com/office/drawing/2014/main" id="{F817D254-A3F8-2935-EDB2-31847A6970E1}"/>
              </a:ext>
            </a:extLst>
          </p:cNvPr>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7" name="Group 15">
            <a:extLst>
              <a:ext uri="{FF2B5EF4-FFF2-40B4-BE49-F238E27FC236}">
                <a16:creationId xmlns:a16="http://schemas.microsoft.com/office/drawing/2014/main" id="{543F55E9-8094-81A9-CF8B-861CE86D2492}"/>
              </a:ext>
            </a:extLst>
          </p:cNvPr>
          <p:cNvGrpSpPr>
            <a:grpSpLocks noChangeAspect="1"/>
          </p:cNvGrpSpPr>
          <p:nvPr/>
        </p:nvGrpSpPr>
        <p:grpSpPr bwMode="auto">
          <a:xfrm>
            <a:off x="211138" y="1679575"/>
            <a:ext cx="8723312" cy="1330325"/>
            <a:chOff x="-3905251" y="4294188"/>
            <a:chExt cx="13027839" cy="1892300"/>
          </a:xfrm>
        </p:grpSpPr>
        <p:sp>
          <p:nvSpPr>
            <p:cNvPr id="1033" name="Freeform 14">
              <a:extLst>
                <a:ext uri="{FF2B5EF4-FFF2-40B4-BE49-F238E27FC236}">
                  <a16:creationId xmlns:a16="http://schemas.microsoft.com/office/drawing/2014/main" id="{B49D286F-9263-4AAD-BC19-5B3A62753B79}"/>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 name="Freeform 18">
              <a:extLst>
                <a:ext uri="{FF2B5EF4-FFF2-40B4-BE49-F238E27FC236}">
                  <a16:creationId xmlns:a16="http://schemas.microsoft.com/office/drawing/2014/main" id="{EDBA00DE-1F1A-7AF9-6F81-FD593D1501EF}"/>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22">
              <a:extLst>
                <a:ext uri="{FF2B5EF4-FFF2-40B4-BE49-F238E27FC236}">
                  <a16:creationId xmlns:a16="http://schemas.microsoft.com/office/drawing/2014/main" id="{DB415556-E58F-266A-52BC-B8470CBB3287}"/>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6" name="Freeform 26">
              <a:extLst>
                <a:ext uri="{FF2B5EF4-FFF2-40B4-BE49-F238E27FC236}">
                  <a16:creationId xmlns:a16="http://schemas.microsoft.com/office/drawing/2014/main" id="{954BDC88-768C-B657-2CC4-60B8DCCD1433}"/>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37" name="Freeform 10">
              <a:extLst>
                <a:ext uri="{FF2B5EF4-FFF2-40B4-BE49-F238E27FC236}">
                  <a16:creationId xmlns:a16="http://schemas.microsoft.com/office/drawing/2014/main" id="{FB372580-5752-67D1-36E8-3A6130A37E38}"/>
                </a:ext>
              </a:extLst>
            </p:cNvPr>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028" name="Title Placeholder 1">
            <a:extLst>
              <a:ext uri="{FF2B5EF4-FFF2-40B4-BE49-F238E27FC236}">
                <a16:creationId xmlns:a16="http://schemas.microsoft.com/office/drawing/2014/main" id="{24B7C7B2-4B9F-37F3-1935-C31518520133}"/>
              </a:ext>
            </a:extLst>
          </p:cNvPr>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 name="Date Placeholder 3">
            <a:extLst>
              <a:ext uri="{FF2B5EF4-FFF2-40B4-BE49-F238E27FC236}">
                <a16:creationId xmlns:a16="http://schemas.microsoft.com/office/drawing/2014/main" id="{33AB0762-2638-1F0F-5911-626543E93BDD}"/>
              </a:ext>
            </a:extLst>
          </p:cNvPr>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tx2"/>
                </a:solidFill>
                <a:latin typeface="+mn-lt"/>
                <a:cs typeface="+mn-cs"/>
              </a:defRPr>
            </a:lvl1pPr>
          </a:lstStyle>
          <a:p>
            <a:pPr>
              <a:defRPr/>
            </a:pPr>
            <a:fld id="{88E85495-9845-4BC5-854C-3FC1AC6679EC}" type="datetimeFigureOut">
              <a:rPr lang="en-US"/>
              <a:pPr>
                <a:defRPr/>
              </a:pPr>
              <a:t>6/2/2026</a:t>
            </a:fld>
            <a:endParaRPr lang="en-US"/>
          </a:p>
        </p:txBody>
      </p:sp>
      <p:sp>
        <p:nvSpPr>
          <p:cNvPr id="5" name="Footer Placeholder 4">
            <a:extLst>
              <a:ext uri="{FF2B5EF4-FFF2-40B4-BE49-F238E27FC236}">
                <a16:creationId xmlns:a16="http://schemas.microsoft.com/office/drawing/2014/main" id="{7E53D539-7CA6-63C3-9A33-6F3F8D7E9E89}"/>
              </a:ext>
            </a:extLst>
          </p:cNvPr>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2"/>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DA0A4512-B932-00B1-89EC-01602DB18E08}"/>
              </a:ext>
            </a:extLst>
          </p:cNvPr>
          <p:cNvSpPr>
            <a:spLocks noGrp="1"/>
          </p:cNvSpPr>
          <p:nvPr>
            <p:ph type="sldNum" sz="quarter" idx="4"/>
          </p:nvPr>
        </p:nvSpPr>
        <p:spPr>
          <a:xfrm>
            <a:off x="3990975" y="6249988"/>
            <a:ext cx="116205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000">
                <a:solidFill>
                  <a:schemeClr val="tx2"/>
                </a:solidFill>
              </a:defRPr>
            </a:lvl1pPr>
          </a:lstStyle>
          <a:p>
            <a:pPr>
              <a:defRPr/>
            </a:pPr>
            <a:fld id="{26825275-C2F7-45BD-B6BC-76E4964FCA4E}" type="slidenum">
              <a:rPr lang="en-US" altLang="en-US"/>
              <a:pPr>
                <a:defRPr/>
              </a:pPr>
              <a:t>‹#›</a:t>
            </a:fld>
            <a:endParaRPr lang="en-US" altLang="en-US"/>
          </a:p>
        </p:txBody>
      </p:sp>
      <p:sp>
        <p:nvSpPr>
          <p:cNvPr id="1032" name="Text Placeholder 2">
            <a:extLst>
              <a:ext uri="{FF2B5EF4-FFF2-40B4-BE49-F238E27FC236}">
                <a16:creationId xmlns:a16="http://schemas.microsoft.com/office/drawing/2014/main" id="{9ABF88AE-F1AC-70CE-58F0-EB8B4D77685D}"/>
              </a:ext>
            </a:extLst>
          </p:cNvPr>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997" r:id="rId1"/>
    <p:sldLayoutId id="2147483992" r:id="rId2"/>
    <p:sldLayoutId id="2147483998" r:id="rId3"/>
    <p:sldLayoutId id="2147483993" r:id="rId4"/>
    <p:sldLayoutId id="2147483994" r:id="rId5"/>
    <p:sldLayoutId id="2147483995" r:id="rId6"/>
    <p:sldLayoutId id="2147483999" r:id="rId7"/>
    <p:sldLayoutId id="2147484000" r:id="rId8"/>
    <p:sldLayoutId id="2147484001" r:id="rId9"/>
    <p:sldLayoutId id="2147483996" r:id="rId10"/>
    <p:sldLayoutId id="2147484002" r:id="rId11"/>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2ahUKEwi5h_2NucnZAhUV7WMKHbifBV0QjRx6BAgAEAY&amp;url=https%3A%2F%2Flearningenglish.voanews.com%2Fa%2Fhealth-and-lifestyle-report-sunshine-improves-cancer-odds%2F3639045.html&amp;psig=AOvVaw3YuGAIKr3u_-es3S6CK5eJ&amp;ust=151993602987442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m/url?sa=i&amp;rct=j&amp;q=&amp;esrc=s&amp;source=images&amp;cd=&amp;cad=rja&amp;uact=8&amp;ved=2ahUKEwi5h_2NucnZAhUV7WMKHbifBV0QjRx6BAgAEAY&amp;url=https%3A%2F%2Flearningenglish.voanews.com%2Fa%2Fhealth-and-lifestyle-report-sunshine-improves-cancer-odds%2F3639045.html&amp;psig=AOvVaw3YuGAIKr3u_-es3S6CK5eJ&amp;ust=151993602987442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edgwickcounty.org/comcare/same-day-assess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a:extLst>
              <a:ext uri="{FF2B5EF4-FFF2-40B4-BE49-F238E27FC236}">
                <a16:creationId xmlns:a16="http://schemas.microsoft.com/office/drawing/2014/main" id="{90967BC9-FCCD-EB22-8DC3-78E6A5819466}"/>
              </a:ext>
            </a:extLst>
          </p:cNvPr>
          <p:cNvSpPr>
            <a:spLocks noGrp="1"/>
          </p:cNvSpPr>
          <p:nvPr>
            <p:ph type="ctrTitle"/>
          </p:nvPr>
        </p:nvSpPr>
        <p:spPr>
          <a:xfrm>
            <a:off x="685800" y="-76200"/>
            <a:ext cx="7772400" cy="1779588"/>
          </a:xfrm>
        </p:spPr>
        <p:txBody>
          <a:bodyPr/>
          <a:lstStyle/>
          <a:p>
            <a:pPr eaLnBrk="1" hangingPunct="1"/>
            <a:r>
              <a:rPr lang="en-US" altLang="en-US"/>
              <a:t>COMCARE of Sedgwick County</a:t>
            </a:r>
          </a:p>
        </p:txBody>
      </p:sp>
      <p:sp>
        <p:nvSpPr>
          <p:cNvPr id="9220" name="Subtitle 2">
            <a:extLst>
              <a:ext uri="{FF2B5EF4-FFF2-40B4-BE49-F238E27FC236}">
                <a16:creationId xmlns:a16="http://schemas.microsoft.com/office/drawing/2014/main" id="{A4CF988B-06FA-E374-B9CC-96B9F6DAFCC5}"/>
              </a:ext>
            </a:extLst>
          </p:cNvPr>
          <p:cNvSpPr>
            <a:spLocks noGrp="1"/>
          </p:cNvSpPr>
          <p:nvPr>
            <p:ph type="subTitle" idx="1"/>
          </p:nvPr>
        </p:nvSpPr>
        <p:spPr>
          <a:xfrm>
            <a:off x="1371600" y="1676400"/>
            <a:ext cx="6400800" cy="1473200"/>
          </a:xfrm>
        </p:spPr>
        <p:txBody>
          <a:bodyPr/>
          <a:lstStyle/>
          <a:p>
            <a:pPr eaLnBrk="1" hangingPunct="1"/>
            <a:r>
              <a:rPr lang="en-US" altLang="en-US" sz="3600"/>
              <a:t>Children’s Services</a:t>
            </a:r>
          </a:p>
        </p:txBody>
      </p:sp>
      <p:pic>
        <p:nvPicPr>
          <p:cNvPr id="9218" name="Picture 5" descr="Image result for sunshine">
            <a:hlinkClick r:id="rId3"/>
            <a:extLst>
              <a:ext uri="{FF2B5EF4-FFF2-40B4-BE49-F238E27FC236}">
                <a16:creationId xmlns:a16="http://schemas.microsoft.com/office/drawing/2014/main" id="{24718360-2288-F82B-8C72-57FBDF4153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819400"/>
            <a:ext cx="7010400" cy="394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1">
            <a:extLst>
              <a:ext uri="{FF2B5EF4-FFF2-40B4-BE49-F238E27FC236}">
                <a16:creationId xmlns:a16="http://schemas.microsoft.com/office/drawing/2014/main" id="{21C31D80-7153-708A-CB46-393C2923D07F}"/>
              </a:ext>
            </a:extLst>
          </p:cNvPr>
          <p:cNvSpPr>
            <a:spLocks noGrp="1"/>
          </p:cNvSpPr>
          <p:nvPr>
            <p:ph idx="1"/>
          </p:nvPr>
        </p:nvSpPr>
        <p:spPr/>
        <p:txBody>
          <a:bodyPr/>
          <a:lstStyle/>
          <a:p>
            <a:pPr eaLnBrk="1" hangingPunct="1"/>
            <a:r>
              <a:rPr lang="en-US" altLang="en-US" b="1"/>
              <a:t>Parent Support and Training</a:t>
            </a:r>
            <a:r>
              <a:rPr lang="en-US" altLang="en-US"/>
              <a:t>: similar to TCM for non-waiver clients, allows specific hours for parent growth</a:t>
            </a:r>
          </a:p>
          <a:p>
            <a:pPr eaLnBrk="1" hangingPunct="1"/>
            <a:r>
              <a:rPr lang="en-US" altLang="en-US" b="1"/>
              <a:t>Wraparound Facilitation:</a:t>
            </a:r>
            <a:r>
              <a:rPr lang="en-US" altLang="en-US"/>
              <a:t> added member of tx team to help coordinate services, maintain SED Waiver, and be another point of contact and source of support</a:t>
            </a:r>
          </a:p>
          <a:p>
            <a:pPr eaLnBrk="1" hangingPunct="1"/>
            <a:r>
              <a:rPr lang="en-US" altLang="en-US" b="1"/>
              <a:t>Respite:</a:t>
            </a:r>
            <a:r>
              <a:rPr lang="en-US" altLang="en-US"/>
              <a:t> a planned break for children and their families for relief and stabilization</a:t>
            </a:r>
          </a:p>
          <a:p>
            <a:pPr eaLnBrk="1" hangingPunct="1"/>
            <a:r>
              <a:rPr lang="en-US" altLang="en-US" b="1"/>
              <a:t>Additional Attendant Care:</a:t>
            </a:r>
            <a:r>
              <a:rPr lang="en-US" altLang="en-US"/>
              <a:t> same as non-waiver service, but more time allotted</a:t>
            </a:r>
          </a:p>
          <a:p>
            <a:pPr eaLnBrk="1" hangingPunct="1"/>
            <a:endParaRPr lang="en-US" altLang="en-US"/>
          </a:p>
          <a:p>
            <a:pPr eaLnBrk="1" hangingPunct="1"/>
            <a:endParaRPr lang="en-US" altLang="en-US"/>
          </a:p>
        </p:txBody>
      </p:sp>
      <p:sp>
        <p:nvSpPr>
          <p:cNvPr id="26627" name="Title 2">
            <a:extLst>
              <a:ext uri="{FF2B5EF4-FFF2-40B4-BE49-F238E27FC236}">
                <a16:creationId xmlns:a16="http://schemas.microsoft.com/office/drawing/2014/main" id="{BFD6BA25-5BE9-069D-ADEE-3088E80D4B1F}"/>
              </a:ext>
            </a:extLst>
          </p:cNvPr>
          <p:cNvSpPr>
            <a:spLocks noGrp="1"/>
          </p:cNvSpPr>
          <p:nvPr>
            <p:ph type="title"/>
          </p:nvPr>
        </p:nvSpPr>
        <p:spPr/>
        <p:txBody>
          <a:bodyPr/>
          <a:lstStyle/>
          <a:p>
            <a:pPr eaLnBrk="1" hangingPunct="1"/>
            <a:r>
              <a:rPr lang="en-US" altLang="en-US"/>
              <a:t>SED WAIVER SERVICES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a:extLst>
              <a:ext uri="{FF2B5EF4-FFF2-40B4-BE49-F238E27FC236}">
                <a16:creationId xmlns:a16="http://schemas.microsoft.com/office/drawing/2014/main" id="{7B881A5E-D547-ABB3-49F1-AD330335383E}"/>
              </a:ext>
            </a:extLst>
          </p:cNvPr>
          <p:cNvSpPr>
            <a:spLocks noGrp="1"/>
          </p:cNvSpPr>
          <p:nvPr>
            <p:ph idx="1"/>
          </p:nvPr>
        </p:nvSpPr>
        <p:spPr>
          <a:xfrm>
            <a:off x="838200" y="1955800"/>
            <a:ext cx="7739063" cy="4564063"/>
          </a:xfrm>
        </p:spPr>
        <p:txBody>
          <a:bodyPr/>
          <a:lstStyle/>
          <a:p>
            <a:pPr eaLnBrk="1" hangingPunct="1"/>
            <a:r>
              <a:rPr lang="en-US" altLang="en-US"/>
              <a:t>Attend intake appointment</a:t>
            </a:r>
          </a:p>
          <a:p>
            <a:pPr lvl="1" eaLnBrk="1" hangingPunct="1"/>
            <a:r>
              <a:rPr lang="en-US" altLang="en-US"/>
              <a:t>This includes a parent assessment form and clinician intake and assessment</a:t>
            </a:r>
          </a:p>
          <a:p>
            <a:pPr lvl="1" eaLnBrk="1" hangingPunct="1"/>
            <a:r>
              <a:rPr lang="en-US" altLang="en-US"/>
              <a:t>After the intake, typically a CBS Coordinator or assigned Integrated Care Specialist would contact the family for post-intake paperwork and to initiate services</a:t>
            </a:r>
          </a:p>
          <a:p>
            <a:pPr eaLnBrk="1" hangingPunct="1"/>
            <a:r>
              <a:rPr lang="en-US" altLang="en-US"/>
              <a:t>Follow through with recommended services, stay engaged and actively participate (not just the client!)</a:t>
            </a:r>
          </a:p>
        </p:txBody>
      </p:sp>
      <p:sp>
        <p:nvSpPr>
          <p:cNvPr id="27651" name="Title 2">
            <a:extLst>
              <a:ext uri="{FF2B5EF4-FFF2-40B4-BE49-F238E27FC236}">
                <a16:creationId xmlns:a16="http://schemas.microsoft.com/office/drawing/2014/main" id="{4C9D0B63-113E-3ABE-56C2-68906B015DDF}"/>
              </a:ext>
            </a:extLst>
          </p:cNvPr>
          <p:cNvSpPr>
            <a:spLocks noGrp="1"/>
          </p:cNvSpPr>
          <p:nvPr>
            <p:ph type="title"/>
          </p:nvPr>
        </p:nvSpPr>
        <p:spPr/>
        <p:txBody>
          <a:bodyPr/>
          <a:lstStyle/>
          <a:p>
            <a:pPr eaLnBrk="1" hangingPunct="1"/>
            <a:r>
              <a:rPr lang="en-US" altLang="en-US"/>
              <a:t>HOW TO BEGIN: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a:extLst>
              <a:ext uri="{FF2B5EF4-FFF2-40B4-BE49-F238E27FC236}">
                <a16:creationId xmlns:a16="http://schemas.microsoft.com/office/drawing/2014/main" id="{7F9075FC-C5FD-54EB-FF98-4B7ACC83791B}"/>
              </a:ext>
            </a:extLst>
          </p:cNvPr>
          <p:cNvSpPr>
            <a:spLocks noGrp="1"/>
          </p:cNvSpPr>
          <p:nvPr>
            <p:ph idx="1"/>
          </p:nvPr>
        </p:nvSpPr>
        <p:spPr>
          <a:xfrm>
            <a:off x="871538" y="2949575"/>
            <a:ext cx="7408862" cy="3451225"/>
          </a:xfrm>
        </p:spPr>
        <p:txBody>
          <a:bodyPr/>
          <a:lstStyle/>
          <a:p>
            <a:pPr eaLnBrk="1" hangingPunct="1"/>
            <a:r>
              <a:rPr lang="en-US" altLang="en-US"/>
              <a:t>All services are based on a qualifying mental health diagnosis, medical necessity, and a payor source (insurance coverage or self-pay)</a:t>
            </a:r>
          </a:p>
          <a:p>
            <a:pPr eaLnBrk="1" hangingPunct="1"/>
            <a:r>
              <a:rPr lang="en-US" altLang="en-US"/>
              <a:t>Services are meant to be short term, and rehabilitative</a:t>
            </a:r>
          </a:p>
        </p:txBody>
      </p:sp>
      <p:sp>
        <p:nvSpPr>
          <p:cNvPr id="29699" name="Title 2">
            <a:extLst>
              <a:ext uri="{FF2B5EF4-FFF2-40B4-BE49-F238E27FC236}">
                <a16:creationId xmlns:a16="http://schemas.microsoft.com/office/drawing/2014/main" id="{59BAA1EE-FB5C-7F30-61F7-2302770D5F64}"/>
              </a:ext>
            </a:extLst>
          </p:cNvPr>
          <p:cNvSpPr>
            <a:spLocks noGrp="1"/>
          </p:cNvSpPr>
          <p:nvPr>
            <p:ph type="title"/>
          </p:nvPr>
        </p:nvSpPr>
        <p:spPr/>
        <p:txBody>
          <a:bodyPr/>
          <a:lstStyle/>
          <a:p>
            <a:pPr eaLnBrk="1" hangingPunct="1"/>
            <a:r>
              <a:rPr lang="en-US" altLang="en-US"/>
              <a:t>REMINDERS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a:extLst>
              <a:ext uri="{FF2B5EF4-FFF2-40B4-BE49-F238E27FC236}">
                <a16:creationId xmlns:a16="http://schemas.microsoft.com/office/drawing/2014/main" id="{287DFD02-F131-C3D0-8E97-FF470B6B2527}"/>
              </a:ext>
            </a:extLst>
          </p:cNvPr>
          <p:cNvSpPr>
            <a:spLocks noGrp="1"/>
          </p:cNvSpPr>
          <p:nvPr>
            <p:ph type="title"/>
          </p:nvPr>
        </p:nvSpPr>
        <p:spPr/>
        <p:txBody>
          <a:bodyPr/>
          <a:lstStyle/>
          <a:p>
            <a:pPr eaLnBrk="1" hangingPunct="1"/>
            <a:r>
              <a:rPr lang="en-US" altLang="en-US"/>
              <a:t>THANK YOU!</a:t>
            </a:r>
          </a:p>
        </p:txBody>
      </p:sp>
      <p:pic>
        <p:nvPicPr>
          <p:cNvPr id="31747" name="Picture 5" descr="Image result for sunshine">
            <a:hlinkClick r:id="rId2"/>
            <a:extLst>
              <a:ext uri="{FF2B5EF4-FFF2-40B4-BE49-F238E27FC236}">
                <a16:creationId xmlns:a16="http://schemas.microsoft.com/office/drawing/2014/main" id="{92D3C83C-286D-81C3-AE37-81A6E796D09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06538" y="2674938"/>
            <a:ext cx="6138862" cy="34512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a:extLst>
              <a:ext uri="{FF2B5EF4-FFF2-40B4-BE49-F238E27FC236}">
                <a16:creationId xmlns:a16="http://schemas.microsoft.com/office/drawing/2014/main" id="{43253874-189E-F1B2-C7D3-88CAA2BAC23E}"/>
              </a:ext>
            </a:extLst>
          </p:cNvPr>
          <p:cNvSpPr>
            <a:spLocks noGrp="1"/>
          </p:cNvSpPr>
          <p:nvPr>
            <p:ph idx="1"/>
          </p:nvPr>
        </p:nvSpPr>
        <p:spPr/>
        <p:txBody>
          <a:bodyPr/>
          <a:lstStyle/>
          <a:p>
            <a:pPr eaLnBrk="1" hangingPunct="1"/>
            <a:r>
              <a:rPr lang="en-US" altLang="en-US" b="1"/>
              <a:t>OUR MISSION:</a:t>
            </a:r>
            <a:r>
              <a:rPr lang="en-US" altLang="en-US"/>
              <a:t> COMCARE of Sedgwick County helps people with Mental Health and Substance Abuse needs to improve the quality of their lives.</a:t>
            </a:r>
          </a:p>
          <a:p>
            <a:pPr eaLnBrk="1" hangingPunct="1"/>
            <a:r>
              <a:rPr lang="en-US" altLang="en-US" b="1"/>
              <a:t>OUR VISION:</a:t>
            </a:r>
            <a:r>
              <a:rPr lang="en-US" altLang="en-US"/>
              <a:t>  We envision a healthy community where people are provided the support needed to reach their potential. </a:t>
            </a:r>
          </a:p>
          <a:p>
            <a:pPr eaLnBrk="1" hangingPunct="1"/>
            <a:endParaRPr lang="en-US" altLang="en-US"/>
          </a:p>
        </p:txBody>
      </p:sp>
      <p:sp>
        <p:nvSpPr>
          <p:cNvPr id="11267" name="Title 2">
            <a:extLst>
              <a:ext uri="{FF2B5EF4-FFF2-40B4-BE49-F238E27FC236}">
                <a16:creationId xmlns:a16="http://schemas.microsoft.com/office/drawing/2014/main" id="{88E36BAB-FA88-71DF-2731-17E06FF0FE56}"/>
              </a:ext>
            </a:extLst>
          </p:cNvPr>
          <p:cNvSpPr>
            <a:spLocks noGrp="1"/>
          </p:cNvSpPr>
          <p:nvPr>
            <p:ph type="title"/>
          </p:nvPr>
        </p:nvSpPr>
        <p:spPr/>
        <p:txBody>
          <a:bodyPr/>
          <a:lstStyle/>
          <a:p>
            <a:pPr eaLnBrk="1" hangingPunct="1"/>
            <a:r>
              <a:rPr lang="en-US" altLang="en-US"/>
              <a:t>OUR MISSION, OUR VISION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0A3CAC-6EE6-3BEF-0D95-A8A556204E9A}"/>
              </a:ext>
            </a:extLst>
          </p:cNvPr>
          <p:cNvSpPr>
            <a:spLocks noGrp="1"/>
          </p:cNvSpPr>
          <p:nvPr>
            <p:ph idx="1"/>
          </p:nvPr>
        </p:nvSpPr>
        <p:spPr/>
        <p:txBody>
          <a:bodyPr rtlCol="0">
            <a:normAutofit fontScale="92500" lnSpcReduction="20000"/>
          </a:bodyPr>
          <a:lstStyle/>
          <a:p>
            <a:pPr marL="274320" indent="-274320" eaLnBrk="1" fontAlgn="auto" hangingPunct="1">
              <a:spcAft>
                <a:spcPts val="0"/>
              </a:spcAft>
              <a:defRPr/>
            </a:pPr>
            <a:r>
              <a:rPr lang="en-US" dirty="0"/>
              <a:t>Children’s Services is located at </a:t>
            </a:r>
            <a:r>
              <a:rPr lang="en-US" b="1" dirty="0"/>
              <a:t>1938 N Woodlawn, #400 Blvd </a:t>
            </a:r>
            <a:endParaRPr lang="en-US" dirty="0"/>
          </a:p>
          <a:p>
            <a:pPr marL="274320" indent="-274320" eaLnBrk="1" fontAlgn="auto" hangingPunct="1">
              <a:spcAft>
                <a:spcPts val="0"/>
              </a:spcAft>
              <a:defRPr/>
            </a:pPr>
            <a:r>
              <a:rPr lang="en-US" dirty="0"/>
              <a:t>To initiate services, caregivers can contact our Intake Coordinator to schedule: 316-660-9605 or go on-line to our website at </a:t>
            </a:r>
            <a:r>
              <a:rPr lang="en-US" dirty="0">
                <a:hlinkClick r:id="rId3"/>
              </a:rPr>
              <a:t>Same Day Assessment | Sedgwick County, Kansas</a:t>
            </a:r>
            <a:r>
              <a:rPr lang="en-US" dirty="0"/>
              <a:t>.</a:t>
            </a:r>
          </a:p>
          <a:p>
            <a:pPr marL="274320" indent="-274320" eaLnBrk="1" fontAlgn="auto" hangingPunct="1">
              <a:spcAft>
                <a:spcPts val="0"/>
              </a:spcAft>
              <a:defRPr/>
            </a:pPr>
            <a:r>
              <a:rPr lang="en-US" dirty="0"/>
              <a:t>Schools can provide a </a:t>
            </a:r>
            <a:r>
              <a:rPr lang="en-US" b="1" dirty="0"/>
              <a:t>written referral </a:t>
            </a:r>
            <a:r>
              <a:rPr lang="en-US" dirty="0"/>
              <a:t>to our intake coordinator via email.</a:t>
            </a:r>
          </a:p>
          <a:p>
            <a:pPr marL="274320" indent="-274320" eaLnBrk="1" fontAlgn="auto" hangingPunct="1">
              <a:spcAft>
                <a:spcPts val="0"/>
              </a:spcAft>
              <a:defRPr/>
            </a:pPr>
            <a:r>
              <a:rPr lang="en-US" b="1" dirty="0"/>
              <a:t>Community Crisis Center </a:t>
            </a:r>
            <a:r>
              <a:rPr lang="en-US" dirty="0"/>
              <a:t>services are ALWAYS available to anyone in Sedgwick County by calling </a:t>
            </a:r>
            <a:r>
              <a:rPr lang="en-US" b="1" dirty="0"/>
              <a:t>316-660-7500</a:t>
            </a:r>
            <a:r>
              <a:rPr lang="en-US" dirty="0"/>
              <a:t> or </a:t>
            </a:r>
            <a:r>
              <a:rPr lang="en-US" b="1" dirty="0"/>
              <a:t>9811</a:t>
            </a:r>
            <a:r>
              <a:rPr lang="en-US" dirty="0"/>
              <a:t> by visiting the CCC location at </a:t>
            </a:r>
            <a:r>
              <a:rPr lang="en-US" b="1" dirty="0"/>
              <a:t>635 N. Main St.  </a:t>
            </a:r>
          </a:p>
        </p:txBody>
      </p:sp>
      <p:sp>
        <p:nvSpPr>
          <p:cNvPr id="13315" name="Title 2">
            <a:extLst>
              <a:ext uri="{FF2B5EF4-FFF2-40B4-BE49-F238E27FC236}">
                <a16:creationId xmlns:a16="http://schemas.microsoft.com/office/drawing/2014/main" id="{8F6186EF-C104-5568-F6E9-EF783EAFC861}"/>
              </a:ext>
            </a:extLst>
          </p:cNvPr>
          <p:cNvSpPr>
            <a:spLocks noGrp="1"/>
          </p:cNvSpPr>
          <p:nvPr>
            <p:ph type="title"/>
          </p:nvPr>
        </p:nvSpPr>
        <p:spPr/>
        <p:txBody>
          <a:bodyPr/>
          <a:lstStyle/>
          <a:p>
            <a:pPr eaLnBrk="1" hangingPunct="1"/>
            <a:r>
              <a:rPr lang="en-US" altLang="en-US"/>
              <a:t>GENERAL INFORMATION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902176-B009-B9DB-D9A9-EA6B7EEA4D8D}"/>
              </a:ext>
            </a:extLst>
          </p:cNvPr>
          <p:cNvSpPr>
            <a:spLocks noGrp="1"/>
          </p:cNvSpPr>
          <p:nvPr>
            <p:ph idx="1"/>
          </p:nvPr>
        </p:nvSpPr>
        <p:spPr/>
        <p:txBody>
          <a:bodyPr rtlCol="0">
            <a:normAutofit lnSpcReduction="10000"/>
          </a:bodyPr>
          <a:lstStyle/>
          <a:p>
            <a:pPr marL="274320" indent="-274320" eaLnBrk="1" fontAlgn="auto" hangingPunct="1">
              <a:spcAft>
                <a:spcPts val="0"/>
              </a:spcAft>
              <a:defRPr/>
            </a:pPr>
            <a:r>
              <a:rPr lang="en-US" dirty="0"/>
              <a:t>Mental Health services for children ages approximately 3-22 who have serious emotional and social problems that disrupt community, school, and family relationships. </a:t>
            </a:r>
          </a:p>
          <a:p>
            <a:pPr lvl="1" indent="-274320" eaLnBrk="1" fontAlgn="auto" hangingPunct="1">
              <a:spcAft>
                <a:spcPts val="0"/>
              </a:spcAft>
              <a:defRPr/>
            </a:pPr>
            <a:r>
              <a:rPr lang="en-US" b="1" dirty="0"/>
              <a:t>THERAPY (individual and/or family)</a:t>
            </a:r>
          </a:p>
          <a:p>
            <a:pPr lvl="1" indent="-274320" eaLnBrk="1" fontAlgn="auto" hangingPunct="1">
              <a:spcAft>
                <a:spcPts val="0"/>
              </a:spcAft>
              <a:defRPr/>
            </a:pPr>
            <a:r>
              <a:rPr lang="en-US" b="1" dirty="0"/>
              <a:t>MEDICATION MANAGEMENT</a:t>
            </a:r>
          </a:p>
          <a:p>
            <a:pPr lvl="1" indent="-274320" eaLnBrk="1" fontAlgn="auto" hangingPunct="1">
              <a:spcAft>
                <a:spcPts val="0"/>
              </a:spcAft>
              <a:defRPr/>
            </a:pPr>
            <a:r>
              <a:rPr lang="en-US" b="1" dirty="0"/>
              <a:t>COMMUNITY BASED SERVICES (including case management, attendant care, psychosocial rehabilitative services, and collaboration with other involved parties)</a:t>
            </a:r>
          </a:p>
        </p:txBody>
      </p:sp>
      <p:sp>
        <p:nvSpPr>
          <p:cNvPr id="15363" name="Title 2">
            <a:extLst>
              <a:ext uri="{FF2B5EF4-FFF2-40B4-BE49-F238E27FC236}">
                <a16:creationId xmlns:a16="http://schemas.microsoft.com/office/drawing/2014/main" id="{66BD67DB-DFA2-3284-9807-1648D405F764}"/>
              </a:ext>
            </a:extLst>
          </p:cNvPr>
          <p:cNvSpPr>
            <a:spLocks noGrp="1"/>
          </p:cNvSpPr>
          <p:nvPr>
            <p:ph type="title"/>
          </p:nvPr>
        </p:nvSpPr>
        <p:spPr/>
        <p:txBody>
          <a:bodyPr/>
          <a:lstStyle/>
          <a:p>
            <a:pPr eaLnBrk="1" hangingPunct="1"/>
            <a:r>
              <a:rPr lang="en-US" altLang="en-US"/>
              <a:t>CHILDREN’S SERVICES PROVIDES: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5BD512-3204-A314-5C7D-A0F96CD0DB4C}"/>
              </a:ext>
            </a:extLst>
          </p:cNvPr>
          <p:cNvSpPr>
            <a:spLocks noGrp="1"/>
          </p:cNvSpPr>
          <p:nvPr>
            <p:ph idx="1"/>
          </p:nvPr>
        </p:nvSpPr>
        <p:spPr/>
        <p:txBody>
          <a:bodyPr rtlCol="0">
            <a:normAutofit fontScale="92500" lnSpcReduction="20000"/>
          </a:bodyPr>
          <a:lstStyle/>
          <a:p>
            <a:pPr marL="274320" indent="-274320" eaLnBrk="1" fontAlgn="auto" hangingPunct="1">
              <a:spcAft>
                <a:spcPts val="0"/>
              </a:spcAft>
              <a:defRPr/>
            </a:pPr>
            <a:r>
              <a:rPr lang="en-US" dirty="0"/>
              <a:t>Some children might be at risk for institutional care, and thus qualify for a higher level of care. If clinical and financial requirements are met, these children could receive a state Medicaid Waiver (insurance coverage) allowing them to receive:</a:t>
            </a:r>
          </a:p>
          <a:p>
            <a:pPr lvl="1" indent="-274320" eaLnBrk="1" fontAlgn="auto" hangingPunct="1">
              <a:spcAft>
                <a:spcPts val="0"/>
              </a:spcAft>
              <a:defRPr/>
            </a:pPr>
            <a:r>
              <a:rPr lang="en-US" b="1" dirty="0"/>
              <a:t>PARENT SUPPORT AND TRAINING</a:t>
            </a:r>
          </a:p>
          <a:p>
            <a:pPr lvl="1" indent="-274320" eaLnBrk="1" fontAlgn="auto" hangingPunct="1">
              <a:spcAft>
                <a:spcPts val="0"/>
              </a:spcAft>
              <a:defRPr/>
            </a:pPr>
            <a:r>
              <a:rPr lang="en-US" b="1" dirty="0"/>
              <a:t>WRAPAROUND FACILITATION</a:t>
            </a:r>
          </a:p>
          <a:p>
            <a:pPr lvl="1" indent="-274320" eaLnBrk="1" fontAlgn="auto" hangingPunct="1">
              <a:spcAft>
                <a:spcPts val="0"/>
              </a:spcAft>
              <a:defRPr/>
            </a:pPr>
            <a:r>
              <a:rPr lang="en-US" b="1" dirty="0"/>
              <a:t>RESPITE CARE</a:t>
            </a:r>
          </a:p>
          <a:p>
            <a:pPr lvl="1" indent="-274320" eaLnBrk="1" fontAlgn="auto" hangingPunct="1">
              <a:spcAft>
                <a:spcPts val="0"/>
              </a:spcAft>
              <a:defRPr/>
            </a:pPr>
            <a:r>
              <a:rPr lang="en-US" b="1" dirty="0"/>
              <a:t>ADDITIONAL ATTENDANT CARE</a:t>
            </a:r>
          </a:p>
          <a:p>
            <a:pPr lvl="1" indent="-274320" eaLnBrk="1" fontAlgn="auto" hangingPunct="1">
              <a:spcAft>
                <a:spcPts val="0"/>
              </a:spcAft>
              <a:defRPr/>
            </a:pPr>
            <a:r>
              <a:rPr lang="en-US" b="1" dirty="0"/>
              <a:t>IN ADDITION TO THERAPY, MEDICATION MANAGEMENT, AND THE OTHER COMMUNITY BASED SERVICES</a:t>
            </a:r>
          </a:p>
        </p:txBody>
      </p:sp>
      <p:sp>
        <p:nvSpPr>
          <p:cNvPr id="17411" name="Title 2">
            <a:extLst>
              <a:ext uri="{FF2B5EF4-FFF2-40B4-BE49-F238E27FC236}">
                <a16:creationId xmlns:a16="http://schemas.microsoft.com/office/drawing/2014/main" id="{68D683A5-8BD1-5153-6FC9-D6F5C7057D9E}"/>
              </a:ext>
            </a:extLst>
          </p:cNvPr>
          <p:cNvSpPr>
            <a:spLocks noGrp="1"/>
          </p:cNvSpPr>
          <p:nvPr>
            <p:ph type="title"/>
          </p:nvPr>
        </p:nvSpPr>
        <p:spPr/>
        <p:txBody>
          <a:bodyPr/>
          <a:lstStyle/>
          <a:p>
            <a:pPr eaLnBrk="1" hangingPunct="1"/>
            <a:r>
              <a:rPr lang="en-US" altLang="en-US"/>
              <a:t>HCBS/SED WAIVER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a:extLst>
              <a:ext uri="{FF2B5EF4-FFF2-40B4-BE49-F238E27FC236}">
                <a16:creationId xmlns:a16="http://schemas.microsoft.com/office/drawing/2014/main" id="{8006C7D6-782A-109B-CEC5-3DEDB6A49695}"/>
              </a:ext>
            </a:extLst>
          </p:cNvPr>
          <p:cNvSpPr>
            <a:spLocks noGrp="1"/>
          </p:cNvSpPr>
          <p:nvPr>
            <p:ph idx="1"/>
          </p:nvPr>
        </p:nvSpPr>
        <p:spPr/>
        <p:txBody>
          <a:bodyPr/>
          <a:lstStyle/>
          <a:p>
            <a:pPr eaLnBrk="1" hangingPunct="1"/>
            <a:r>
              <a:rPr lang="en-US" altLang="en-US" b="1"/>
              <a:t>Therapy Services</a:t>
            </a:r>
            <a:r>
              <a:rPr lang="en-US" altLang="en-US"/>
              <a:t>: Full time and part time therapists in office at CS, plus school-based therapists in some schools as well (part of the Kansas Opportunity Support Program/KOSP). </a:t>
            </a:r>
          </a:p>
          <a:p>
            <a:pPr eaLnBrk="1" hangingPunct="1"/>
            <a:r>
              <a:rPr lang="en-US" altLang="en-US" b="1"/>
              <a:t>Medication Management Services</a:t>
            </a:r>
            <a:r>
              <a:rPr lang="en-US" altLang="en-US"/>
              <a:t>: 3 Psychiatrists, plus 3 APRN’s, and 2-3 RNs in office</a:t>
            </a:r>
          </a:p>
          <a:p>
            <a:pPr lvl="1" eaLnBrk="1" hangingPunct="1"/>
            <a:r>
              <a:rPr lang="en-US" altLang="en-US"/>
              <a:t>We do not provide medication only services, however.</a:t>
            </a:r>
          </a:p>
        </p:txBody>
      </p:sp>
      <p:sp>
        <p:nvSpPr>
          <p:cNvPr id="3" name="Title 2">
            <a:extLst>
              <a:ext uri="{FF2B5EF4-FFF2-40B4-BE49-F238E27FC236}">
                <a16:creationId xmlns:a16="http://schemas.microsoft.com/office/drawing/2014/main" id="{FFCE3D22-2F58-9945-4B7A-1E485C453963}"/>
              </a:ext>
            </a:extLst>
          </p:cNvPr>
          <p:cNvSpPr>
            <a:spLocks noGrp="1"/>
          </p:cNvSpPr>
          <p:nvPr>
            <p:ph type="title"/>
          </p:nvPr>
        </p:nvSpPr>
        <p:spPr/>
        <p:txBody>
          <a:bodyPr rtlCol="0">
            <a:normAutofit fontScale="90000"/>
          </a:bodyPr>
          <a:lstStyle/>
          <a:p>
            <a:pPr eaLnBrk="1" fontAlgn="auto" hangingPunct="1">
              <a:spcAft>
                <a:spcPts val="0"/>
              </a:spcAft>
              <a:defRPr/>
            </a:pPr>
            <a:r>
              <a:rPr lang="en-US" dirty="0"/>
              <a:t>THERAPY AND MEDICATION MANAGEMENT SERVICES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63CE6F-6AF8-F72E-BE2D-8E08120E2BF4}"/>
              </a:ext>
            </a:extLst>
          </p:cNvPr>
          <p:cNvSpPr>
            <a:spLocks noGrp="1"/>
          </p:cNvSpPr>
          <p:nvPr>
            <p:ph idx="1"/>
          </p:nvPr>
        </p:nvSpPr>
        <p:spPr/>
        <p:txBody>
          <a:bodyPr rtlCol="0">
            <a:normAutofit fontScale="92500" lnSpcReduction="20000"/>
          </a:bodyPr>
          <a:lstStyle/>
          <a:p>
            <a:pPr marL="274320" indent="-274320" eaLnBrk="1" fontAlgn="auto" hangingPunct="1">
              <a:spcAft>
                <a:spcPts val="0"/>
              </a:spcAft>
              <a:defRPr/>
            </a:pPr>
            <a:r>
              <a:rPr lang="en-US" b="1" dirty="0"/>
              <a:t>Case Management </a:t>
            </a:r>
            <a:r>
              <a:rPr lang="en-US" dirty="0"/>
              <a:t>(AKA Community Psychiatric Support and Treatment): Strengths-based approach to help clients/families develop a treatment plan to reach their goals. Case Managers assist and support symptom management. Case Managers connect clients and families to resources and natural supports. Case Managers help motivate, problem-solve, collaborate, and advocate. </a:t>
            </a:r>
          </a:p>
          <a:p>
            <a:pPr marL="274320" indent="-274320" eaLnBrk="1" fontAlgn="auto" hangingPunct="1">
              <a:spcAft>
                <a:spcPts val="0"/>
              </a:spcAft>
              <a:defRPr/>
            </a:pPr>
            <a:r>
              <a:rPr lang="en-US" b="1" dirty="0"/>
              <a:t>Attendant Care</a:t>
            </a:r>
            <a:r>
              <a:rPr lang="en-US" dirty="0"/>
              <a:t>: Supervision or support of daily tasks, activities, or routines. As needed supplemental support service that involves observing, assisting, prompting, redirecting, encouraging, and reinforcing. </a:t>
            </a:r>
          </a:p>
        </p:txBody>
      </p:sp>
      <p:sp>
        <p:nvSpPr>
          <p:cNvPr id="3" name="Title 2">
            <a:extLst>
              <a:ext uri="{FF2B5EF4-FFF2-40B4-BE49-F238E27FC236}">
                <a16:creationId xmlns:a16="http://schemas.microsoft.com/office/drawing/2014/main" id="{895B0B43-A864-60EA-00A8-41944BD516DF}"/>
              </a:ext>
            </a:extLst>
          </p:cNvPr>
          <p:cNvSpPr>
            <a:spLocks noGrp="1"/>
          </p:cNvSpPr>
          <p:nvPr>
            <p:ph type="title"/>
          </p:nvPr>
        </p:nvSpPr>
        <p:spPr/>
        <p:txBody>
          <a:bodyPr rtlCol="0">
            <a:normAutofit fontScale="90000"/>
          </a:bodyPr>
          <a:lstStyle/>
          <a:p>
            <a:pPr eaLnBrk="1" fontAlgn="auto" hangingPunct="1">
              <a:spcAft>
                <a:spcPts val="0"/>
              </a:spcAft>
              <a:defRPr/>
            </a:pPr>
            <a:r>
              <a:rPr lang="en-US" dirty="0"/>
              <a:t>CASE MANAGEMENT AND ATTENDANT CARE SERVICES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a:extLst>
              <a:ext uri="{FF2B5EF4-FFF2-40B4-BE49-F238E27FC236}">
                <a16:creationId xmlns:a16="http://schemas.microsoft.com/office/drawing/2014/main" id="{C9A29F29-1DA6-C043-D4CD-CC9E9A81854C}"/>
              </a:ext>
            </a:extLst>
          </p:cNvPr>
          <p:cNvSpPr>
            <a:spLocks noGrp="1"/>
          </p:cNvSpPr>
          <p:nvPr>
            <p:ph idx="1"/>
          </p:nvPr>
        </p:nvSpPr>
        <p:spPr/>
        <p:txBody>
          <a:bodyPr/>
          <a:lstStyle/>
          <a:p>
            <a:pPr eaLnBrk="1" hangingPunct="1"/>
            <a:r>
              <a:rPr lang="en-US" altLang="en-US" b="1"/>
              <a:t>PRI/PRG</a:t>
            </a:r>
            <a:r>
              <a:rPr lang="en-US" altLang="en-US"/>
              <a:t>: Assist in development of daily living skills and routines to self-manage negative effects of mental illness. Assist with development of social and interpersonal skills, development of support network, and increase in community awareness and support. </a:t>
            </a:r>
          </a:p>
          <a:p>
            <a:pPr lvl="1" eaLnBrk="1" hangingPunct="1"/>
            <a:r>
              <a:rPr lang="en-US" altLang="en-US"/>
              <a:t>Supplemental service to further implement learned skills.</a:t>
            </a:r>
          </a:p>
          <a:p>
            <a:pPr lvl="1" eaLnBrk="1" hangingPunct="1"/>
            <a:r>
              <a:rPr lang="en-US" altLang="en-US"/>
              <a:t>PRG usually occurs in age/gender similar groups</a:t>
            </a:r>
          </a:p>
        </p:txBody>
      </p:sp>
      <p:sp>
        <p:nvSpPr>
          <p:cNvPr id="3" name="Title 2">
            <a:extLst>
              <a:ext uri="{FF2B5EF4-FFF2-40B4-BE49-F238E27FC236}">
                <a16:creationId xmlns:a16="http://schemas.microsoft.com/office/drawing/2014/main" id="{8F172F8F-1703-3686-6F86-4B4E9E1E5ED4}"/>
              </a:ext>
            </a:extLst>
          </p:cNvPr>
          <p:cNvSpPr>
            <a:spLocks noGrp="1"/>
          </p:cNvSpPr>
          <p:nvPr>
            <p:ph type="title"/>
          </p:nvPr>
        </p:nvSpPr>
        <p:spPr/>
        <p:txBody>
          <a:bodyPr rtlCol="0">
            <a:normAutofit fontScale="90000"/>
          </a:bodyPr>
          <a:lstStyle/>
          <a:p>
            <a:pPr eaLnBrk="1" fontAlgn="auto" hangingPunct="1">
              <a:spcAft>
                <a:spcPts val="0"/>
              </a:spcAft>
              <a:defRPr/>
            </a:pPr>
            <a:r>
              <a:rPr lang="en-US" dirty="0"/>
              <a:t>PSYCHOSOCIAL REHABILITATIVE SERVICES: Individual and Group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a:extLst>
              <a:ext uri="{FF2B5EF4-FFF2-40B4-BE49-F238E27FC236}">
                <a16:creationId xmlns:a16="http://schemas.microsoft.com/office/drawing/2014/main" id="{264782F7-BD64-BB58-D062-7C48C1434552}"/>
              </a:ext>
            </a:extLst>
          </p:cNvPr>
          <p:cNvSpPr>
            <a:spLocks noGrp="1"/>
          </p:cNvSpPr>
          <p:nvPr>
            <p:ph idx="1"/>
          </p:nvPr>
        </p:nvSpPr>
        <p:spPr/>
        <p:txBody>
          <a:bodyPr/>
          <a:lstStyle/>
          <a:p>
            <a:pPr eaLnBrk="1" hangingPunct="1"/>
            <a:r>
              <a:rPr lang="en-US" altLang="en-US" b="1"/>
              <a:t>TCM: </a:t>
            </a:r>
            <a:r>
              <a:rPr lang="en-US" altLang="en-US"/>
              <a:t>facilitates the team treatment planning process, and collaborates with consumers, families, natural supports, and other providers.  </a:t>
            </a:r>
          </a:p>
          <a:p>
            <a:pPr lvl="1" eaLnBrk="1" hangingPunct="1"/>
            <a:r>
              <a:rPr lang="en-US" altLang="en-US"/>
              <a:t>Allows the case manager to work with others without the client present– such as for coaching parents, or getting updates from schools. </a:t>
            </a:r>
          </a:p>
          <a:p>
            <a:pPr lvl="1" eaLnBrk="1" hangingPunct="1"/>
            <a:r>
              <a:rPr lang="en-US" altLang="en-US"/>
              <a:t>This can be scheduled or as needed. </a:t>
            </a:r>
          </a:p>
        </p:txBody>
      </p:sp>
      <p:sp>
        <p:nvSpPr>
          <p:cNvPr id="25603" name="Title 2">
            <a:extLst>
              <a:ext uri="{FF2B5EF4-FFF2-40B4-BE49-F238E27FC236}">
                <a16:creationId xmlns:a16="http://schemas.microsoft.com/office/drawing/2014/main" id="{D37DC78D-7906-95EE-02F2-88D428D5323B}"/>
              </a:ext>
            </a:extLst>
          </p:cNvPr>
          <p:cNvSpPr>
            <a:spLocks noGrp="1"/>
          </p:cNvSpPr>
          <p:nvPr>
            <p:ph type="title"/>
          </p:nvPr>
        </p:nvSpPr>
        <p:spPr/>
        <p:txBody>
          <a:bodyPr/>
          <a:lstStyle/>
          <a:p>
            <a:pPr eaLnBrk="1" hangingPunct="1"/>
            <a:r>
              <a:rPr lang="en-US" altLang="en-US"/>
              <a:t>TARGETED CASE MANAGEMENT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152</TotalTime>
  <Words>1400</Words>
  <Application>Microsoft Office PowerPoint</Application>
  <PresentationFormat>On-screen Show (4:3)</PresentationFormat>
  <Paragraphs>85</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Candara</vt:lpstr>
      <vt:lpstr>Arial</vt:lpstr>
      <vt:lpstr>Symbol</vt:lpstr>
      <vt:lpstr>Calibri</vt:lpstr>
      <vt:lpstr>Waveform</vt:lpstr>
      <vt:lpstr>COMCARE of Sedgwick County</vt:lpstr>
      <vt:lpstr>OUR MISSION, OUR VISION</vt:lpstr>
      <vt:lpstr>GENERAL INFORMATION</vt:lpstr>
      <vt:lpstr>CHILDREN’S SERVICES PROVIDES:</vt:lpstr>
      <vt:lpstr>HCBS/SED WAIVER</vt:lpstr>
      <vt:lpstr>THERAPY AND MEDICATION MANAGEMENT SERVICES</vt:lpstr>
      <vt:lpstr>CASE MANAGEMENT AND ATTENDANT CARE SERVICES</vt:lpstr>
      <vt:lpstr>PSYCHOSOCIAL REHABILITATIVE SERVICES: Individual and Group</vt:lpstr>
      <vt:lpstr>TARGETED CASE MANAGEMENT</vt:lpstr>
      <vt:lpstr>SED WAIVER SERVICES</vt:lpstr>
      <vt:lpstr>HOW TO BEGIN:</vt:lpstr>
      <vt:lpstr>REMINDERS</vt:lpstr>
      <vt:lpstr>THANK YOU!</vt:lpstr>
    </vt:vector>
  </TitlesOfParts>
  <Company>Sedgwick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COMCARE of Sedgwick County</dc:title>
  <dc:creator>Wells, Meagan L.</dc:creator>
  <cp:lastModifiedBy>Fertner, Robin</cp:lastModifiedBy>
  <cp:revision>38</cp:revision>
  <dcterms:created xsi:type="dcterms:W3CDTF">2018-02-26T20:35:00Z</dcterms:created>
  <dcterms:modified xsi:type="dcterms:W3CDTF">2026-06-02T16:54:35Z</dcterms:modified>
</cp:coreProperties>
</file>