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Lst>
  <p:notesMasterIdLst>
    <p:notesMasterId r:id="rId22"/>
  </p:notesMasterIdLst>
  <p:sldIdLst>
    <p:sldId id="257" r:id="rId4"/>
    <p:sldId id="276" r:id="rId5"/>
    <p:sldId id="282" r:id="rId6"/>
    <p:sldId id="267" r:id="rId7"/>
    <p:sldId id="281" r:id="rId8"/>
    <p:sldId id="277" r:id="rId9"/>
    <p:sldId id="284" r:id="rId10"/>
    <p:sldId id="285" r:id="rId11"/>
    <p:sldId id="278" r:id="rId12"/>
    <p:sldId id="272" r:id="rId13"/>
    <p:sldId id="280" r:id="rId14"/>
    <p:sldId id="283" r:id="rId15"/>
    <p:sldId id="273" r:id="rId16"/>
    <p:sldId id="286" r:id="rId17"/>
    <p:sldId id="268" r:id="rId18"/>
    <p:sldId id="269" r:id="rId19"/>
    <p:sldId id="258" r:id="rId20"/>
    <p:sldId id="287" r:id="rId21"/>
  </p:sldIdLst>
  <p:sldSz cx="9144000" cy="6858000" type="screen4x3"/>
  <p:notesSz cx="9296400" cy="7010400"/>
  <p:custShowLst>
    <p:custShow name="Custom Show 1" id="0">
      <p:sldLst>
        <p:sld r:id="rId4"/>
        <p:sld r:id="rId2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153"/>
    <a:srgbClr val="F5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5612" autoAdjust="0"/>
  </p:normalViewPr>
  <p:slideViewPr>
    <p:cSldViewPr snapToGrid="0">
      <p:cViewPr varScale="1">
        <p:scale>
          <a:sx n="138" d="100"/>
          <a:sy n="138" d="100"/>
        </p:scale>
        <p:origin x="24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A195FE7F-310F-4FD8-B55C-0B923D72E983}" type="datetimeFigureOut">
              <a:rPr lang="en-US" smtClean="0"/>
              <a:t>6/8/2026</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2A4C8FE-6939-47EF-92F8-714C5080F4F0}" type="slidenum">
              <a:rPr lang="en-US" smtClean="0"/>
              <a:t>‹#›</a:t>
            </a:fld>
            <a:endParaRPr lang="en-US"/>
          </a:p>
        </p:txBody>
      </p:sp>
    </p:spTree>
    <p:extLst>
      <p:ext uri="{BB962C8B-B14F-4D97-AF65-F5344CB8AC3E}">
        <p14:creationId xmlns:p14="http://schemas.microsoft.com/office/powerpoint/2010/main" val="365478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Welcome to the Juvenile Justice Court Process. During this orientation, we will be exploring the process that a youth goes through within the court system. We will also explore the Court Service Officer’s role and a few of the duties they have with the youth and families.</a:t>
            </a:r>
          </a:p>
        </p:txBody>
      </p:sp>
      <p:sp>
        <p:nvSpPr>
          <p:cNvPr id="4" name="Slide Number Placeholder 3"/>
          <p:cNvSpPr>
            <a:spLocks noGrp="1"/>
          </p:cNvSpPr>
          <p:nvPr>
            <p:ph type="sldNum" sz="quarter" idx="5"/>
          </p:nvPr>
        </p:nvSpPr>
        <p:spPr/>
        <p:txBody>
          <a:bodyPr/>
          <a:lstStyle/>
          <a:p>
            <a:fld id="{F2A4C8FE-6939-47EF-92F8-714C5080F4F0}" type="slidenum">
              <a:rPr lang="en-US" smtClean="0"/>
              <a:t>1</a:t>
            </a:fld>
            <a:endParaRPr lang="en-US"/>
          </a:p>
        </p:txBody>
      </p:sp>
    </p:spTree>
    <p:extLst>
      <p:ext uri="{BB962C8B-B14F-4D97-AF65-F5344CB8AC3E}">
        <p14:creationId xmlns:p14="http://schemas.microsoft.com/office/powerpoint/2010/main" val="40107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SB 367 made changes to the juvenile justice system. One of these changes was the case length. The intent of this was to restrict over punishing youth for crimes who were lower risk. It developed a guideline for youth to prevent over sentencing.</a:t>
            </a:r>
          </a:p>
        </p:txBody>
      </p:sp>
      <p:sp>
        <p:nvSpPr>
          <p:cNvPr id="4" name="Slide Number Placeholder 3"/>
          <p:cNvSpPr>
            <a:spLocks noGrp="1"/>
          </p:cNvSpPr>
          <p:nvPr>
            <p:ph type="sldNum" sz="quarter" idx="5"/>
          </p:nvPr>
        </p:nvSpPr>
        <p:spPr/>
        <p:txBody>
          <a:bodyPr/>
          <a:lstStyle/>
          <a:p>
            <a:fld id="{F2A4C8FE-6939-47EF-92F8-714C5080F4F0}" type="slidenum">
              <a:rPr lang="en-US" smtClean="0"/>
              <a:t>10</a:t>
            </a:fld>
            <a:endParaRPr lang="en-US"/>
          </a:p>
        </p:txBody>
      </p:sp>
    </p:spTree>
    <p:extLst>
      <p:ext uri="{BB962C8B-B14F-4D97-AF65-F5344CB8AC3E}">
        <p14:creationId xmlns:p14="http://schemas.microsoft.com/office/powerpoint/2010/main" val="86716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sentenced to supervised probation, the youth can be monitored by either Court Services or Community Corrections (Intensive Supervision). The YLS/CMI score assists in determining supervisions type. Typically, low and moderate risk is monitored by Court Services, while high and very high are monitored by Community Corrections. Keeping in mind that this is typical but not always the case. At times the score can be low which indicates Court Services supervision but based off some factors, the youth can be ordered to be monitored by Community Corrections. A youth can also be sentenced to Court Services and as a graduated response for not following the conditions of probation, a Judge can remove a youth from being monitored by Court Services and order to be monitored by Community Corrections. The youth can also score to be sentenced to the Juvenile Correctional Facility which is the Kansas Juvenile Correctional Complex. This is for youth who have what would be equal to an adult felony, score high or very high with the YLS/CMI, and it falls in the sentencing matrix guidelines.</a:t>
            </a:r>
          </a:p>
        </p:txBody>
      </p:sp>
      <p:sp>
        <p:nvSpPr>
          <p:cNvPr id="4" name="Slide Number Placeholder 3"/>
          <p:cNvSpPr>
            <a:spLocks noGrp="1"/>
          </p:cNvSpPr>
          <p:nvPr>
            <p:ph type="sldNum" sz="quarter" idx="5"/>
          </p:nvPr>
        </p:nvSpPr>
        <p:spPr/>
        <p:txBody>
          <a:bodyPr/>
          <a:lstStyle/>
          <a:p>
            <a:fld id="{F2A4C8FE-6939-47EF-92F8-714C5080F4F0}" type="slidenum">
              <a:rPr lang="en-US" smtClean="0"/>
              <a:t>11</a:t>
            </a:fld>
            <a:endParaRPr lang="en-US"/>
          </a:p>
        </p:txBody>
      </p:sp>
    </p:spTree>
    <p:extLst>
      <p:ext uri="{BB962C8B-B14F-4D97-AF65-F5344CB8AC3E}">
        <p14:creationId xmlns:p14="http://schemas.microsoft.com/office/powerpoint/2010/main" val="46046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Court Services and Community Corrections are similar in nature. They both monitor youth on probation, complete assessments, develop case plans bases off these assessments, communicate with family, and utilize community resources that will aide the youth in completing probation successfully. One of their focal points is help the youth gain the tools they need to increase prosocial interactions and help overcome any barriers that are in place. Court Service Officers are with the Judicial Branch while Community Corrections Officers are county employees who is funded with grant money from the Kansas Department of Corrections. Typically, Community Corrections will have more frequent meetings and have stricter guidelines. Keeping in mind again, that this is not always the case. Both entities use evidence-based supervision practices when working with youth.</a:t>
            </a:r>
          </a:p>
        </p:txBody>
      </p:sp>
      <p:sp>
        <p:nvSpPr>
          <p:cNvPr id="4" name="Slide Number Placeholder 3"/>
          <p:cNvSpPr>
            <a:spLocks noGrp="1"/>
          </p:cNvSpPr>
          <p:nvPr>
            <p:ph type="sldNum" sz="quarter" idx="5"/>
          </p:nvPr>
        </p:nvSpPr>
        <p:spPr/>
        <p:txBody>
          <a:bodyPr/>
          <a:lstStyle/>
          <a:p>
            <a:fld id="{F2A4C8FE-6939-47EF-92F8-714C5080F4F0}" type="slidenum">
              <a:rPr lang="en-US" smtClean="0"/>
              <a:t>12</a:t>
            </a:fld>
            <a:endParaRPr lang="en-US"/>
          </a:p>
        </p:txBody>
      </p:sp>
    </p:spTree>
    <p:extLst>
      <p:ext uri="{BB962C8B-B14F-4D97-AF65-F5344CB8AC3E}">
        <p14:creationId xmlns:p14="http://schemas.microsoft.com/office/powerpoint/2010/main" val="10334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Service Officers meet with youth and family members on a regular basis. The frequency is determined by the YLS/CMI score. CSOs also collaborate with any agency that is associated with the youth. Examples are school officials, mental health providers, and treatment providers.</a:t>
            </a:r>
          </a:p>
          <a:p>
            <a:r>
              <a:rPr lang="en-US" dirty="0"/>
              <a:t>With the information gained from the collaboration with the outside agencies, the CSO will work with the youth and family to develop a case plan. The case plan is a road map for a youth to successfully complete probation. It also gives them the tools they need to overcome obstacles they face when they are not on probation. The YLS/CMI is a tool that helps determine what areas of risk and needs the youth have, and goals are created around these risk areas.</a:t>
            </a:r>
          </a:p>
          <a:p>
            <a:r>
              <a:rPr lang="en-US" dirty="0"/>
              <a:t>CSOs records are confidential due to Supreme Court Rule 106(c). This rule states that all CSO files, including notes, are not subject subpoena or other process.</a:t>
            </a:r>
          </a:p>
        </p:txBody>
      </p:sp>
      <p:sp>
        <p:nvSpPr>
          <p:cNvPr id="4" name="Slide Number Placeholder 3"/>
          <p:cNvSpPr>
            <a:spLocks noGrp="1"/>
          </p:cNvSpPr>
          <p:nvPr>
            <p:ph type="sldNum" sz="quarter" idx="5"/>
          </p:nvPr>
        </p:nvSpPr>
        <p:spPr/>
        <p:txBody>
          <a:bodyPr/>
          <a:lstStyle/>
          <a:p>
            <a:fld id="{F2A4C8FE-6939-47EF-92F8-714C5080F4F0}" type="slidenum">
              <a:rPr lang="en-US" smtClean="0"/>
              <a:t>13</a:t>
            </a:fld>
            <a:endParaRPr lang="en-US"/>
          </a:p>
        </p:txBody>
      </p:sp>
    </p:spTree>
    <p:extLst>
      <p:ext uri="{BB962C8B-B14F-4D97-AF65-F5344CB8AC3E}">
        <p14:creationId xmlns:p14="http://schemas.microsoft.com/office/powerpoint/2010/main" val="424270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benefit of the YLS/CMI assessment is that it determines risks and needs of the youth. Both are important areas and is the focal point of case plans. Risks have Static and Dynamic areas. Static factors refer to areas that can not be changed such as criminal history, past substance abuse, and family dynamic. Dynamic factors are areas that can be altered. Things like Education, current employment, and current drug/alcohol usage would be considered dynamic factors.</a:t>
            </a:r>
          </a:p>
          <a:p>
            <a:r>
              <a:rPr lang="en-US" dirty="0"/>
              <a:t>Needs are items that show what current behaviors are and what the behavior could be. It is a way to determine barriers that are in place and the CSO will develop goals and strategies to overcome them. If an individual has a barrier of transportation, the youth/family will work together with the CSO to determine what can be done to get the individual to their destination.</a:t>
            </a:r>
          </a:p>
        </p:txBody>
      </p:sp>
      <p:sp>
        <p:nvSpPr>
          <p:cNvPr id="4" name="Slide Number Placeholder 3"/>
          <p:cNvSpPr>
            <a:spLocks noGrp="1"/>
          </p:cNvSpPr>
          <p:nvPr>
            <p:ph type="sldNum" sz="quarter" idx="5"/>
          </p:nvPr>
        </p:nvSpPr>
        <p:spPr/>
        <p:txBody>
          <a:bodyPr/>
          <a:lstStyle/>
          <a:p>
            <a:fld id="{F2A4C8FE-6939-47EF-92F8-714C5080F4F0}" type="slidenum">
              <a:rPr lang="en-US" smtClean="0"/>
              <a:t>14</a:t>
            </a:fld>
            <a:endParaRPr lang="en-US"/>
          </a:p>
        </p:txBody>
      </p:sp>
    </p:spTree>
    <p:extLst>
      <p:ext uri="{BB962C8B-B14F-4D97-AF65-F5344CB8AC3E}">
        <p14:creationId xmlns:p14="http://schemas.microsoft.com/office/powerpoint/2010/main" val="87028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 supervision, the youth can earn credit for following the terms of probation. This is an incentive for the youth to follow the conditions of probation and can reduce the probation term. This is like the adult system and “good time” credit for following basic terms. </a:t>
            </a:r>
          </a:p>
        </p:txBody>
      </p:sp>
      <p:sp>
        <p:nvSpPr>
          <p:cNvPr id="4" name="Slide Number Placeholder 3"/>
          <p:cNvSpPr>
            <a:spLocks noGrp="1"/>
          </p:cNvSpPr>
          <p:nvPr>
            <p:ph type="sldNum" sz="quarter" idx="5"/>
          </p:nvPr>
        </p:nvSpPr>
        <p:spPr/>
        <p:txBody>
          <a:bodyPr/>
          <a:lstStyle/>
          <a:p>
            <a:fld id="{F2A4C8FE-6939-47EF-92F8-714C5080F4F0}" type="slidenum">
              <a:rPr lang="en-US" smtClean="0"/>
              <a:t>15</a:t>
            </a:fld>
            <a:endParaRPr lang="en-US"/>
          </a:p>
        </p:txBody>
      </p:sp>
    </p:spTree>
    <p:extLst>
      <p:ext uri="{BB962C8B-B14F-4D97-AF65-F5344CB8AC3E}">
        <p14:creationId xmlns:p14="http://schemas.microsoft.com/office/powerpoint/2010/main" val="282726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Graduated response is a coordinated effort to address technical concerns while on probation. It dictates what a probation officer can do for technical violations and restricts over “punishing” a youth. Court Service Officers work with the youth and family to make changes to goals to have them be successful. They also use Evidence Based material such as a Behavioral Chain or Cost/Benefits analysis prior to any graduated response. This is an attempt to allow the youth to think through their decisions and learn from their behaviors.</a:t>
            </a:r>
          </a:p>
        </p:txBody>
      </p:sp>
      <p:sp>
        <p:nvSpPr>
          <p:cNvPr id="4" name="Slide Number Placeholder 3"/>
          <p:cNvSpPr>
            <a:spLocks noGrp="1"/>
          </p:cNvSpPr>
          <p:nvPr>
            <p:ph type="sldNum" sz="quarter" idx="5"/>
          </p:nvPr>
        </p:nvSpPr>
        <p:spPr/>
        <p:txBody>
          <a:bodyPr/>
          <a:lstStyle/>
          <a:p>
            <a:fld id="{F2A4C8FE-6939-47EF-92F8-714C5080F4F0}" type="slidenum">
              <a:rPr lang="en-US" smtClean="0"/>
              <a:t>16</a:t>
            </a:fld>
            <a:endParaRPr lang="en-US"/>
          </a:p>
        </p:txBody>
      </p:sp>
    </p:spTree>
    <p:extLst>
      <p:ext uri="{BB962C8B-B14F-4D97-AF65-F5344CB8AC3E}">
        <p14:creationId xmlns:p14="http://schemas.microsoft.com/office/powerpoint/2010/main" val="77276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4C8FE-6939-47EF-92F8-714C5080F4F0}" type="slidenum">
              <a:rPr lang="en-US" smtClean="0"/>
              <a:t>17</a:t>
            </a:fld>
            <a:endParaRPr lang="en-US"/>
          </a:p>
        </p:txBody>
      </p:sp>
    </p:spTree>
    <p:extLst>
      <p:ext uri="{BB962C8B-B14F-4D97-AF65-F5344CB8AC3E}">
        <p14:creationId xmlns:p14="http://schemas.microsoft.com/office/powerpoint/2010/main" val="60323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arrest, the youth will go through several steps within the court. Starting with the Detention hearing and ending at the Disposition hearing. Each step is regulated and dictated by Kansas State </a:t>
            </a:r>
            <a:r>
              <a:rPr lang="en-US"/>
              <a:t>Statute. </a:t>
            </a:r>
            <a:endParaRPr lang="en-US" dirty="0"/>
          </a:p>
          <a:p>
            <a:endParaRPr lang="en-US" b="0" u="none" dirty="0"/>
          </a:p>
        </p:txBody>
      </p:sp>
      <p:sp>
        <p:nvSpPr>
          <p:cNvPr id="4" name="Slide Number Placeholder 3"/>
          <p:cNvSpPr>
            <a:spLocks noGrp="1"/>
          </p:cNvSpPr>
          <p:nvPr>
            <p:ph type="sldNum" sz="quarter" idx="5"/>
          </p:nvPr>
        </p:nvSpPr>
        <p:spPr/>
        <p:txBody>
          <a:bodyPr/>
          <a:lstStyle/>
          <a:p>
            <a:fld id="{F2A4C8FE-6939-47EF-92F8-714C5080F4F0}" type="slidenum">
              <a:rPr lang="en-US" smtClean="0"/>
              <a:t>2</a:t>
            </a:fld>
            <a:endParaRPr lang="en-US"/>
          </a:p>
        </p:txBody>
      </p:sp>
    </p:spTree>
    <p:extLst>
      <p:ext uri="{BB962C8B-B14F-4D97-AF65-F5344CB8AC3E}">
        <p14:creationId xmlns:p14="http://schemas.microsoft.com/office/powerpoint/2010/main" val="104520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KSA 38-2343, the detention hearing is an informal hearing that takes place within 48 hours of the youth being placed in juvenile detention. The Judge can order the youth to remain in detention if it is determined that the youth continues to be a risk to the public.</a:t>
            </a:r>
          </a:p>
          <a:p>
            <a:r>
              <a:rPr lang="en-US" dirty="0"/>
              <a:t>If the youth is remanded to detention, a Detention Review hearing is scheduled no more than 14 days from the Detention Hearing. The review hearing is to gauge if the youth continues to be a risk to the public and remain in detention. A review hearing is scheduled every 14 days that the youth is in detention.</a:t>
            </a:r>
          </a:p>
        </p:txBody>
      </p:sp>
      <p:sp>
        <p:nvSpPr>
          <p:cNvPr id="4" name="Slide Number Placeholder 3"/>
          <p:cNvSpPr>
            <a:spLocks noGrp="1"/>
          </p:cNvSpPr>
          <p:nvPr>
            <p:ph type="sldNum" sz="quarter" idx="5"/>
          </p:nvPr>
        </p:nvSpPr>
        <p:spPr/>
        <p:txBody>
          <a:bodyPr/>
          <a:lstStyle/>
          <a:p>
            <a:fld id="{F2A4C8FE-6939-47EF-92F8-714C5080F4F0}" type="slidenum">
              <a:rPr lang="en-US" smtClean="0"/>
              <a:t>3</a:t>
            </a:fld>
            <a:endParaRPr lang="en-US"/>
          </a:p>
        </p:txBody>
      </p:sp>
    </p:spTree>
    <p:extLst>
      <p:ext uri="{BB962C8B-B14F-4D97-AF65-F5344CB8AC3E}">
        <p14:creationId xmlns:p14="http://schemas.microsoft.com/office/powerpoint/2010/main" val="329709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Immediate Intervention Programs (IIP) is a diversion type program that can be referred pre or post-file. Here the youth is able to complete specific programs, classes, or tasks based off risks and needs of the individual. An IIP generally  doesn’t last longer than 6 months.  If a youth doesn’t successfully complete the terms of an IIP plan, the youth can be referred to an MDT.  The Multi-disciplinary Teams meet to discuss progress towards completion of the IIP. The MDT facilitator invites the youth, family, educators, clinicians, and any other professional to be a part of the MDT. The MDT may either revise and extend the IIP plan or can decide the youth has successfully completed the plan.  If the plan is revised and extended and the youth fails to meet the extension requirements, the case can be referred back to the county or district attorney.  If the IIP is completed successful, the charges may not be filed (pre-file IIP) or can be dismissed (post-file IIP).</a:t>
            </a:r>
          </a:p>
        </p:txBody>
      </p:sp>
      <p:sp>
        <p:nvSpPr>
          <p:cNvPr id="4" name="Slide Number Placeholder 3"/>
          <p:cNvSpPr>
            <a:spLocks noGrp="1"/>
          </p:cNvSpPr>
          <p:nvPr>
            <p:ph type="sldNum" sz="quarter" idx="5"/>
          </p:nvPr>
        </p:nvSpPr>
        <p:spPr/>
        <p:txBody>
          <a:bodyPr/>
          <a:lstStyle/>
          <a:p>
            <a:fld id="{F2A4C8FE-6939-47EF-92F8-714C5080F4F0}" type="slidenum">
              <a:rPr lang="en-US" smtClean="0"/>
              <a:t>4</a:t>
            </a:fld>
            <a:endParaRPr lang="en-US"/>
          </a:p>
        </p:txBody>
      </p:sp>
    </p:spTree>
    <p:extLst>
      <p:ext uri="{BB962C8B-B14F-4D97-AF65-F5344CB8AC3E}">
        <p14:creationId xmlns:p14="http://schemas.microsoft.com/office/powerpoint/2010/main" val="367906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first appearance, the formal charges are read of the alleged crime. An attorney is appointed if private counsel is not present. The youth my be placed on a Diversion program but must meet certain criteria.</a:t>
            </a:r>
          </a:p>
        </p:txBody>
      </p:sp>
      <p:sp>
        <p:nvSpPr>
          <p:cNvPr id="4" name="Slide Number Placeholder 3"/>
          <p:cNvSpPr>
            <a:spLocks noGrp="1"/>
          </p:cNvSpPr>
          <p:nvPr>
            <p:ph type="sldNum" sz="quarter" idx="5"/>
          </p:nvPr>
        </p:nvSpPr>
        <p:spPr/>
        <p:txBody>
          <a:bodyPr/>
          <a:lstStyle/>
          <a:p>
            <a:fld id="{F2A4C8FE-6939-47EF-92F8-714C5080F4F0}" type="slidenum">
              <a:rPr lang="en-US" smtClean="0"/>
              <a:t>5</a:t>
            </a:fld>
            <a:endParaRPr lang="en-US"/>
          </a:p>
        </p:txBody>
      </p:sp>
    </p:spTree>
    <p:extLst>
      <p:ext uri="{BB962C8B-B14F-4D97-AF65-F5344CB8AC3E}">
        <p14:creationId xmlns:p14="http://schemas.microsoft.com/office/powerpoint/2010/main" val="113695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has the opportunity to plea Guilty (admitting guilt), Nolo Contendere/No Contest (accepting conviction but not admitting guilt), or Not Guilty (did not admit to guilt). To determine the possible sentence or supervision the Youth Level of Service/Case Management Inventory assessment (YLS-CMI) is ordered along with the Pre-Disposition Investigation (PDI). The PDI is similar to the Adult version of the Pre-Sentence Investigation or PSI.</a:t>
            </a:r>
          </a:p>
          <a:p>
            <a:r>
              <a:rPr lang="en-US" dirty="0"/>
              <a:t>With a guilty or no contest plea, the courts schedule a disposition hearing. When a youth pleas not guilty, a trial is scheduled.</a:t>
            </a:r>
          </a:p>
        </p:txBody>
      </p:sp>
      <p:sp>
        <p:nvSpPr>
          <p:cNvPr id="4" name="Slide Number Placeholder 3"/>
          <p:cNvSpPr>
            <a:spLocks noGrp="1"/>
          </p:cNvSpPr>
          <p:nvPr>
            <p:ph type="sldNum" sz="quarter" idx="5"/>
          </p:nvPr>
        </p:nvSpPr>
        <p:spPr/>
        <p:txBody>
          <a:bodyPr/>
          <a:lstStyle/>
          <a:p>
            <a:fld id="{F2A4C8FE-6939-47EF-92F8-714C5080F4F0}" type="slidenum">
              <a:rPr lang="en-US" smtClean="0"/>
              <a:t>6</a:t>
            </a:fld>
            <a:endParaRPr lang="en-US"/>
          </a:p>
        </p:txBody>
      </p:sp>
    </p:spTree>
    <p:extLst>
      <p:ext uri="{BB962C8B-B14F-4D97-AF65-F5344CB8AC3E}">
        <p14:creationId xmlns:p14="http://schemas.microsoft.com/office/powerpoint/2010/main" val="416530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CSO will then complete two assessments. Both explore the history of the youth ranging from education, parental interaction, to past charges or arrests.</a:t>
            </a:r>
          </a:p>
        </p:txBody>
      </p:sp>
      <p:sp>
        <p:nvSpPr>
          <p:cNvPr id="4" name="Slide Number Placeholder 3"/>
          <p:cNvSpPr>
            <a:spLocks noGrp="1"/>
          </p:cNvSpPr>
          <p:nvPr>
            <p:ph type="sldNum" sz="quarter" idx="5"/>
          </p:nvPr>
        </p:nvSpPr>
        <p:spPr/>
        <p:txBody>
          <a:bodyPr/>
          <a:lstStyle/>
          <a:p>
            <a:fld id="{F2A4C8FE-6939-47EF-92F8-714C5080F4F0}" type="slidenum">
              <a:rPr lang="en-US" smtClean="0"/>
              <a:t>7</a:t>
            </a:fld>
            <a:endParaRPr lang="en-US"/>
          </a:p>
        </p:txBody>
      </p:sp>
    </p:spTree>
    <p:extLst>
      <p:ext uri="{BB962C8B-B14F-4D97-AF65-F5344CB8AC3E}">
        <p14:creationId xmlns:p14="http://schemas.microsoft.com/office/powerpoint/2010/main" val="241970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YLS/CMI is an assessment that reviews 8 domains or areas of the youth’s life. Criminal history, education, employment, peer relations (who they are friends with), and leisure/recreation (free time). The supervision officer (both Court Services and Community Corrections) completes this with a conversation type interview with the youth and with the family. It tells us what areas that the youth has had past struggles with as well as identifies barriers that are in place. It is to be completed prior to Disposition Hearing.</a:t>
            </a:r>
          </a:p>
        </p:txBody>
      </p:sp>
      <p:sp>
        <p:nvSpPr>
          <p:cNvPr id="4" name="Slide Number Placeholder 3"/>
          <p:cNvSpPr>
            <a:spLocks noGrp="1"/>
          </p:cNvSpPr>
          <p:nvPr>
            <p:ph type="sldNum" sz="quarter" idx="5"/>
          </p:nvPr>
        </p:nvSpPr>
        <p:spPr/>
        <p:txBody>
          <a:bodyPr/>
          <a:lstStyle/>
          <a:p>
            <a:fld id="{F2A4C8FE-6939-47EF-92F8-714C5080F4F0}" type="slidenum">
              <a:rPr lang="en-US" smtClean="0"/>
              <a:t>8</a:t>
            </a:fld>
            <a:endParaRPr lang="en-US"/>
          </a:p>
        </p:txBody>
      </p:sp>
    </p:spTree>
    <p:extLst>
      <p:ext uri="{BB962C8B-B14F-4D97-AF65-F5344CB8AC3E}">
        <p14:creationId xmlns:p14="http://schemas.microsoft.com/office/powerpoint/2010/main" val="378910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PDI is used to assist in sentencing of the youth. The main purpose of the PDI to determine what sentencing length and if probation is appropriate. They YLS/CMI, PDI, and Sentencing Matrix is used in conjunction to determine the type of sentencing. These assessments are completed by the CSO as ordered by the judge.</a:t>
            </a:r>
          </a:p>
        </p:txBody>
      </p:sp>
      <p:sp>
        <p:nvSpPr>
          <p:cNvPr id="4" name="Slide Number Placeholder 3"/>
          <p:cNvSpPr>
            <a:spLocks noGrp="1"/>
          </p:cNvSpPr>
          <p:nvPr>
            <p:ph type="sldNum" sz="quarter" idx="5"/>
          </p:nvPr>
        </p:nvSpPr>
        <p:spPr/>
        <p:txBody>
          <a:bodyPr/>
          <a:lstStyle/>
          <a:p>
            <a:fld id="{F2A4C8FE-6939-47EF-92F8-714C5080F4F0}" type="slidenum">
              <a:rPr lang="en-US" smtClean="0"/>
              <a:t>9</a:t>
            </a:fld>
            <a:endParaRPr lang="en-US"/>
          </a:p>
        </p:txBody>
      </p:sp>
    </p:spTree>
    <p:extLst>
      <p:ext uri="{BB962C8B-B14F-4D97-AF65-F5344CB8AC3E}">
        <p14:creationId xmlns:p14="http://schemas.microsoft.com/office/powerpoint/2010/main" val="409156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78"/>
            <a:ext cx="7772400" cy="2387600"/>
          </a:xfrm>
        </p:spPr>
        <p:txBody>
          <a:bodyPr anchor="b"/>
          <a:lstStyle>
            <a:lvl1pPr algn="ctr">
              <a:defRPr sz="6000"/>
            </a:lvl1pPr>
          </a:lstStyle>
          <a:p>
            <a:r>
              <a:rPr lang="en-US" dirty="0"/>
              <a:t>PowerPoint title page template</a:t>
            </a:r>
          </a:p>
        </p:txBody>
      </p:sp>
      <p:sp>
        <p:nvSpPr>
          <p:cNvPr id="3" name="Subtitle 2"/>
          <p:cNvSpPr>
            <a:spLocks noGrp="1"/>
          </p:cNvSpPr>
          <p:nvPr>
            <p:ph type="subTitle" idx="1" hasCustomPrompt="1"/>
          </p:nvPr>
        </p:nvSpPr>
        <p:spPr>
          <a:xfrm>
            <a:off x="1143000" y="423235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a:p>
            <a:r>
              <a:rPr lang="en-US" dirty="0"/>
              <a:t>Your Title</a:t>
            </a:r>
          </a:p>
          <a:p>
            <a:r>
              <a:rPr lang="en-US" dirty="0"/>
              <a:t>Date of Presentation</a:t>
            </a:r>
          </a:p>
        </p:txBody>
      </p:sp>
    </p:spTree>
    <p:extLst>
      <p:ext uri="{BB962C8B-B14F-4D97-AF65-F5344CB8AC3E}">
        <p14:creationId xmlns:p14="http://schemas.microsoft.com/office/powerpoint/2010/main" val="76121525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D007-7046-406E-8323-41D75EF93B4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A0A193-0ABB-4D1B-A306-B6BB5A83E9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F6485B-05B1-4F39-A133-DFE7F0DEFE08}"/>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5" name="Footer Placeholder 4">
            <a:extLst>
              <a:ext uri="{FF2B5EF4-FFF2-40B4-BE49-F238E27FC236}">
                <a16:creationId xmlns:a16="http://schemas.microsoft.com/office/drawing/2014/main" id="{08D5868B-B9FE-47DF-A540-C17B87CF8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766E4-3F7F-49DC-BB94-14E8AA13F3F0}"/>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226018047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D9E-CF1A-461A-8F71-E2C964959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CF2F6-6C08-4F9F-953F-72E436B114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BA1A8-EC42-4224-BC27-0B8A23B9F177}"/>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5" name="Footer Placeholder 4">
            <a:extLst>
              <a:ext uri="{FF2B5EF4-FFF2-40B4-BE49-F238E27FC236}">
                <a16:creationId xmlns:a16="http://schemas.microsoft.com/office/drawing/2014/main" id="{C38D8214-0D1A-4618-A9CE-9E6659F1B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35188-96EC-406B-8C39-5B787818DB44}"/>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317049025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5793-E55D-4436-90FE-F2788668141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8FF53B-E4B9-4B05-9D2F-A2CD86E0644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6B64C7-F63F-43EC-BA83-CEF50BB263A0}"/>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5" name="Footer Placeholder 4">
            <a:extLst>
              <a:ext uri="{FF2B5EF4-FFF2-40B4-BE49-F238E27FC236}">
                <a16:creationId xmlns:a16="http://schemas.microsoft.com/office/drawing/2014/main" id="{4F0477FA-9A9B-48A7-907F-EAA375E0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BD094-42C4-4973-98B0-FA28A154007F}"/>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360860537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E595-4BA7-45D9-BE49-FE0CA5AD5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1DAE1-DFD3-4847-A699-61B5C2BBB9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40F6A-315A-42E6-A456-68BB9AF789C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C15E0D-D2C8-4D71-A40D-7D523E052625}"/>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6" name="Footer Placeholder 5">
            <a:extLst>
              <a:ext uri="{FF2B5EF4-FFF2-40B4-BE49-F238E27FC236}">
                <a16:creationId xmlns:a16="http://schemas.microsoft.com/office/drawing/2014/main" id="{14915CA1-4401-48F9-81CB-AE3E0E123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110F7-022C-4FB3-96F5-10C440FFDF1B}"/>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24717448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0D4A-8543-45ED-A8A4-106FBB34EAB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7E5B77-A8F9-4C96-BBD4-2EDBB70DAE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38F32-C3DF-4E47-B10F-5F6FE6817A0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A36F80-5432-4AD3-9248-9FE82B2890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B4D17-065E-4C12-932D-E7BAD88F1C4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8CFA7F-9F89-4A0F-995E-1E73AEEBA7E9}"/>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8" name="Footer Placeholder 7">
            <a:extLst>
              <a:ext uri="{FF2B5EF4-FFF2-40B4-BE49-F238E27FC236}">
                <a16:creationId xmlns:a16="http://schemas.microsoft.com/office/drawing/2014/main" id="{694385F1-6AA2-4BB7-95AA-224ACC6A3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D5842D-AADA-4B05-B89A-95561863334E}"/>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180717195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F2D9-63B6-4A59-8487-B896E2113D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2A11A-5149-4D2E-9996-A99D90365E7B}"/>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4" name="Footer Placeholder 3">
            <a:extLst>
              <a:ext uri="{FF2B5EF4-FFF2-40B4-BE49-F238E27FC236}">
                <a16:creationId xmlns:a16="http://schemas.microsoft.com/office/drawing/2014/main" id="{E8AF967A-696F-4E87-B981-0CAD145F64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A045B0-617A-4F1E-92ED-5777A3D2AD91}"/>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152546208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442BE-3BE1-49BF-8A55-858CEB998CAA}"/>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3" name="Footer Placeholder 2">
            <a:extLst>
              <a:ext uri="{FF2B5EF4-FFF2-40B4-BE49-F238E27FC236}">
                <a16:creationId xmlns:a16="http://schemas.microsoft.com/office/drawing/2014/main" id="{BBAE616D-E9BE-42F7-AD2C-1286B8FC4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F59552-D798-4BAF-8387-43A85E011E53}"/>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52203661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9A42-909F-4534-B51A-136E153B5A5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A0471-9D1B-4630-89C1-7714D90A9F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4282E-E2F6-4932-AB67-EF9901C17C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1D2AD-C197-4253-B064-079FF4706B55}"/>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6" name="Footer Placeholder 5">
            <a:extLst>
              <a:ext uri="{FF2B5EF4-FFF2-40B4-BE49-F238E27FC236}">
                <a16:creationId xmlns:a16="http://schemas.microsoft.com/office/drawing/2014/main" id="{697ECCFF-5EA4-440B-9815-BD7DEDF86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BA714-B0B4-4062-85E1-1AFA95E2C583}"/>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5981110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9EF98-36A4-4964-99E8-267855E63BC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28E32-B7B9-4E16-BA19-BB05BFD3B8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44215-8826-4E06-A05D-EC3A76A9D5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FC80E-DCFC-4E3D-AC36-2221219F245E}"/>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6" name="Footer Placeholder 5">
            <a:extLst>
              <a:ext uri="{FF2B5EF4-FFF2-40B4-BE49-F238E27FC236}">
                <a16:creationId xmlns:a16="http://schemas.microsoft.com/office/drawing/2014/main" id="{7D61B4F6-8570-4E74-AB3F-308433D7A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B6EFE-332A-44CA-8CBA-1741DB394C13}"/>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60994927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8912-AE78-4C9E-90DD-EA44E08BB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B712EC-7150-4FF8-B5A8-64B79D4E6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D9051-4E63-41C9-ADA1-1B4D9D632FE3}"/>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5" name="Footer Placeholder 4">
            <a:extLst>
              <a:ext uri="{FF2B5EF4-FFF2-40B4-BE49-F238E27FC236}">
                <a16:creationId xmlns:a16="http://schemas.microsoft.com/office/drawing/2014/main" id="{A2AA4F08-C08A-4B27-8C82-94D9E341B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AF50E-40A1-4FF1-A772-0583A7514BAE}"/>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25306432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One-column page template</a:t>
            </a:r>
          </a:p>
        </p:txBody>
      </p:sp>
      <p:sp>
        <p:nvSpPr>
          <p:cNvPr id="3" name="Content Placeholder 2"/>
          <p:cNvSpPr>
            <a:spLocks noGrp="1"/>
          </p:cNvSpPr>
          <p:nvPr>
            <p:ph idx="1" hasCustomPrompt="1"/>
          </p:nvPr>
        </p:nvSpPr>
        <p:spPr/>
        <p:txBody>
          <a:bodyPr/>
          <a:lstStyle>
            <a:lvl1pPr>
              <a:lnSpc>
                <a:spcPct val="100000"/>
              </a:lnSpc>
              <a:defRPr baseline="0"/>
            </a:lvl1pPr>
            <a:lvl2pPr>
              <a:lnSpc>
                <a:spcPct val="100000"/>
              </a:lnSpc>
              <a:defRPr baseline="0"/>
            </a:lvl2pPr>
            <a:lvl3pPr>
              <a:lnSpc>
                <a:spcPct val="100000"/>
              </a:lnSpc>
              <a:defRPr baseline="0"/>
            </a:lvl3pPr>
            <a:lvl4pPr>
              <a:lnSpc>
                <a:spcPct val="100000"/>
              </a:lnSpc>
              <a:defRPr baseline="0"/>
            </a:lvl4pPr>
            <a:lvl5pPr>
              <a:lnSpc>
                <a:spcPct val="100000"/>
              </a:lnSpc>
              <a:defRPr baseline="0"/>
            </a:lvl5pPr>
          </a:lstStyle>
          <a:p>
            <a:pPr lvl="0"/>
            <a:r>
              <a:rPr lang="en-US" dirty="0"/>
              <a:t>Begin content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440255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4F113-34D3-4D4D-BBCE-1BB9FDBE3C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A0AE15-88BE-4425-BDE6-27473B8AF65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406C1-CE99-45B3-BD6B-69F1DA2F841F}"/>
              </a:ext>
            </a:extLst>
          </p:cNvPr>
          <p:cNvSpPr>
            <a:spLocks noGrp="1"/>
          </p:cNvSpPr>
          <p:nvPr>
            <p:ph type="dt" sz="half" idx="10"/>
          </p:nvPr>
        </p:nvSpPr>
        <p:spPr/>
        <p:txBody>
          <a:bodyPr/>
          <a:lstStyle/>
          <a:p>
            <a:fld id="{292296CF-044B-4EC4-918D-40B8111EB21D}" type="datetimeFigureOut">
              <a:rPr lang="en-US" smtClean="0"/>
              <a:t>6/8/2026</a:t>
            </a:fld>
            <a:endParaRPr lang="en-US"/>
          </a:p>
        </p:txBody>
      </p:sp>
      <p:sp>
        <p:nvSpPr>
          <p:cNvPr id="5" name="Footer Placeholder 4">
            <a:extLst>
              <a:ext uri="{FF2B5EF4-FFF2-40B4-BE49-F238E27FC236}">
                <a16:creationId xmlns:a16="http://schemas.microsoft.com/office/drawing/2014/main" id="{B7C3D6A8-9803-4966-9507-FC0B513DB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6D853-8A1F-4270-A730-35C16C0B3AD3}"/>
              </a:ext>
            </a:extLst>
          </p:cNvPr>
          <p:cNvSpPr>
            <a:spLocks noGrp="1"/>
          </p:cNvSpPr>
          <p:nvPr>
            <p:ph type="sldNum" sz="quarter" idx="12"/>
          </p:nvPr>
        </p:nvSpPr>
        <p:spPr/>
        <p:txBody>
          <a:bodyPr/>
          <a:lstStyle/>
          <a:p>
            <a:fld id="{996C557F-697D-48AC-BBBC-9ECCCFAA060A}" type="slidenum">
              <a:rPr lang="en-US" smtClean="0"/>
              <a:t>‹#›</a:t>
            </a:fld>
            <a:endParaRPr lang="en-US"/>
          </a:p>
        </p:txBody>
      </p:sp>
    </p:spTree>
    <p:extLst>
      <p:ext uri="{BB962C8B-B14F-4D97-AF65-F5344CB8AC3E}">
        <p14:creationId xmlns:p14="http://schemas.microsoft.com/office/powerpoint/2010/main" val="232920264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1D41-99B4-4B21-8478-B9CE0D5B991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97A04-23C0-4105-A9AA-CC15B040EDF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B09A23-5B52-4124-8B9D-9F551724819D}"/>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5" name="Footer Placeholder 4">
            <a:extLst>
              <a:ext uri="{FF2B5EF4-FFF2-40B4-BE49-F238E27FC236}">
                <a16:creationId xmlns:a16="http://schemas.microsoft.com/office/drawing/2014/main" id="{AF6111D7-7855-456C-AF2D-78FD657C9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A165-2233-49FE-B21C-183703C92D68}"/>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37271986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A18E-9CC6-4981-9C94-C194CE232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7B5A1-7A13-47C3-AFC0-12677D6906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E1955-A80A-4D7A-BFDB-349F27EB6DF0}"/>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5" name="Footer Placeholder 4">
            <a:extLst>
              <a:ext uri="{FF2B5EF4-FFF2-40B4-BE49-F238E27FC236}">
                <a16:creationId xmlns:a16="http://schemas.microsoft.com/office/drawing/2014/main" id="{379B1BF2-44F8-49D4-B1F1-77B2BADDD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3C6E4-E2ED-4071-A577-32098D35A504}"/>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403412683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FEBE-094D-4329-A714-B6433D0A6CA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EDE7D-7B98-4D92-8BE8-6B23C8EAA1F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FA6355-58C4-48D0-821A-3D6DEC7BCA96}"/>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5" name="Footer Placeholder 4">
            <a:extLst>
              <a:ext uri="{FF2B5EF4-FFF2-40B4-BE49-F238E27FC236}">
                <a16:creationId xmlns:a16="http://schemas.microsoft.com/office/drawing/2014/main" id="{80BAD4E8-C78F-42EE-97B9-A1D4BFF08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B7D8B-5067-47A5-8261-F6AF2D13A26C}"/>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39956459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D6D9-39D7-4D03-AFB1-89DAC43C3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0970C-6D0B-447B-B3E7-5E1D71916CF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9B026-95B8-4F15-8EF8-A1FCAEC1483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680131-1DDD-44D2-A816-84ECDA79A39A}"/>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6" name="Footer Placeholder 5">
            <a:extLst>
              <a:ext uri="{FF2B5EF4-FFF2-40B4-BE49-F238E27FC236}">
                <a16:creationId xmlns:a16="http://schemas.microsoft.com/office/drawing/2014/main" id="{EBA0DDD3-89F9-4318-A65C-5F422B2AF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F8899-E868-4266-9F62-371600BC68CA}"/>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423946120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D921-D002-4241-816F-96F2ED4EB50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F11CD-36EB-4D79-86AB-F80CC319395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76368-53B4-4D80-8A71-560CBC8F902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FE8D9-89BA-424C-B7FC-F219DB4D87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D8999-E556-4764-9841-8DF651EFB6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F5A71-F831-4F8C-90BF-8E4FE3A9C0E5}"/>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8" name="Footer Placeholder 7">
            <a:extLst>
              <a:ext uri="{FF2B5EF4-FFF2-40B4-BE49-F238E27FC236}">
                <a16:creationId xmlns:a16="http://schemas.microsoft.com/office/drawing/2014/main" id="{9139FCFF-5B16-4234-B560-0AF8A38BE9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846CD8-BF48-49ED-8DE8-500A04120427}"/>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95445906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63C5-BA0B-4B41-8C42-9067316BA8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502A65-0F8E-45EA-BBA8-C704F7FB2A8D}"/>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4" name="Footer Placeholder 3">
            <a:extLst>
              <a:ext uri="{FF2B5EF4-FFF2-40B4-BE49-F238E27FC236}">
                <a16:creationId xmlns:a16="http://schemas.microsoft.com/office/drawing/2014/main" id="{7E59A009-41BF-4845-B72B-D12EBA056C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1D61CB-1E5F-43FA-A756-3A630970A3BF}"/>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51574833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95358-1572-4035-B0E8-BF3C00430B4C}"/>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3" name="Footer Placeholder 2">
            <a:extLst>
              <a:ext uri="{FF2B5EF4-FFF2-40B4-BE49-F238E27FC236}">
                <a16:creationId xmlns:a16="http://schemas.microsoft.com/office/drawing/2014/main" id="{BC1C9BD3-A11E-4AE8-AA85-6E2CEDF2E3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43A1A5-5803-4615-AC9E-197BA4736389}"/>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271066748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CFA-869C-4BCD-AA04-71B66B36CC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69B73-A3C5-4781-95D1-CFDD2CC8BE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04E27F-5057-470C-B7D4-ADE9BE81B7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19E02-D33E-4EBC-B009-CDA910DE15FD}"/>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6" name="Footer Placeholder 5">
            <a:extLst>
              <a:ext uri="{FF2B5EF4-FFF2-40B4-BE49-F238E27FC236}">
                <a16:creationId xmlns:a16="http://schemas.microsoft.com/office/drawing/2014/main" id="{71BFB519-A3A6-495F-99A9-C5CD8DF80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2562D-4F00-4219-9A58-BB0999A9AE6B}"/>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82974871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EAD5-76A8-407B-B964-C02F82F4FB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62B5A5-2136-4DFA-8F1E-2502144104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B858B-3102-4A61-9932-CD048B66AC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2FF63-A99C-4AA8-9CBE-B328874938A7}"/>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6" name="Footer Placeholder 5">
            <a:extLst>
              <a:ext uri="{FF2B5EF4-FFF2-40B4-BE49-F238E27FC236}">
                <a16:creationId xmlns:a16="http://schemas.microsoft.com/office/drawing/2014/main" id="{31A92DF4-8E76-4231-AAE8-9013F237C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A873-2E16-4280-AC64-8984C731233B}"/>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382159147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358283"/>
            <a:ext cx="7886700" cy="816746"/>
          </a:xfrm>
        </p:spPr>
        <p:txBody>
          <a:bodyPr/>
          <a:lstStyle>
            <a:lvl1pPr>
              <a:defRPr/>
            </a:lvl1pPr>
          </a:lstStyle>
          <a:p>
            <a:r>
              <a:rPr lang="en-US" dirty="0"/>
              <a:t>Two-column page template</a:t>
            </a:r>
          </a:p>
        </p:txBody>
      </p:sp>
      <p:sp>
        <p:nvSpPr>
          <p:cNvPr id="3" name="Content Placeholder 2"/>
          <p:cNvSpPr>
            <a:spLocks noGrp="1"/>
          </p:cNvSpPr>
          <p:nvPr>
            <p:ph sz="half" idx="1" hasCustomPrompt="1"/>
          </p:nvPr>
        </p:nvSpPr>
        <p:spPr>
          <a:xfrm>
            <a:off x="628650" y="2352583"/>
            <a:ext cx="3886200" cy="4232747"/>
          </a:xfrm>
        </p:spPr>
        <p:txBody>
          <a:bodyPr/>
          <a:lstStyle>
            <a:lvl1pPr>
              <a:defRPr sz="2400"/>
            </a:lvl1pPr>
            <a:lvl2pPr>
              <a:defRPr sz="2200"/>
            </a:lvl2pPr>
            <a:lvl3pPr>
              <a:defRPr sz="2200"/>
            </a:lvl3pPr>
          </a:lstStyle>
          <a:p>
            <a:pPr lvl="0"/>
            <a:r>
              <a:rPr lang="en-US" dirty="0"/>
              <a:t>Begin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2352583"/>
            <a:ext cx="3886200" cy="4232747"/>
          </a:xfrm>
        </p:spPr>
        <p:txBody>
          <a:bodyPr/>
          <a:lstStyle>
            <a:lvl1pPr>
              <a:defRPr sz="2400"/>
            </a:lvl1pPr>
            <a:lvl2pPr>
              <a:defRPr sz="2200"/>
            </a:lvl2pPr>
            <a:lvl3pPr>
              <a:defRPr sz="2200"/>
            </a:lvl3pPr>
          </a:lstStyle>
          <a:p>
            <a:pPr lvl="0"/>
            <a:r>
              <a:rPr lang="en-US" dirty="0"/>
              <a:t>Begin content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749981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E274-562B-49EC-B987-1FD6055D7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8F0F60-6BB0-4983-A15A-3EA241080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6C2B0-73FB-43E3-9E77-ABB9A657BB97}"/>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5" name="Footer Placeholder 4">
            <a:extLst>
              <a:ext uri="{FF2B5EF4-FFF2-40B4-BE49-F238E27FC236}">
                <a16:creationId xmlns:a16="http://schemas.microsoft.com/office/drawing/2014/main" id="{BED56184-3ABD-4D32-B06D-684FA575A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87B8B-060E-4D46-A65C-4B5B9A4E20F7}"/>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3379990179"/>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18DD0-D78C-406D-B1E2-583D8D0D5C6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34F473-D26F-441B-A567-6ACBD6F2935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2B2AF-0C52-4C1C-B251-54D8C5F67B28}"/>
              </a:ext>
            </a:extLst>
          </p:cNvPr>
          <p:cNvSpPr>
            <a:spLocks noGrp="1"/>
          </p:cNvSpPr>
          <p:nvPr>
            <p:ph type="dt" sz="half" idx="10"/>
          </p:nvPr>
        </p:nvSpPr>
        <p:spPr/>
        <p:txBody>
          <a:bodyPr/>
          <a:lstStyle/>
          <a:p>
            <a:fld id="{BD789D26-8250-4F2D-8E57-14FEAA8EFFDB}" type="datetimeFigureOut">
              <a:rPr lang="en-US" smtClean="0"/>
              <a:t>6/8/2026</a:t>
            </a:fld>
            <a:endParaRPr lang="en-US"/>
          </a:p>
        </p:txBody>
      </p:sp>
      <p:sp>
        <p:nvSpPr>
          <p:cNvPr id="5" name="Footer Placeholder 4">
            <a:extLst>
              <a:ext uri="{FF2B5EF4-FFF2-40B4-BE49-F238E27FC236}">
                <a16:creationId xmlns:a16="http://schemas.microsoft.com/office/drawing/2014/main" id="{BC34CB6E-C407-406C-AFB3-4B8F2642B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46B2B-79F9-457E-A39F-066112C766AF}"/>
              </a:ext>
            </a:extLst>
          </p:cNvPr>
          <p:cNvSpPr>
            <a:spLocks noGrp="1"/>
          </p:cNvSpPr>
          <p:nvPr>
            <p:ph type="sldNum" sz="quarter" idx="12"/>
          </p:nvPr>
        </p:nvSpPr>
        <p:spPr/>
        <p:txBody>
          <a:bodyPr/>
          <a:lstStyle/>
          <a:p>
            <a:fld id="{0DF690F4-16EE-486E-B8DB-041A13B583F4}" type="slidenum">
              <a:rPr lang="en-US" smtClean="0"/>
              <a:t>‹#›</a:t>
            </a:fld>
            <a:endParaRPr lang="en-US"/>
          </a:p>
        </p:txBody>
      </p:sp>
    </p:spTree>
    <p:extLst>
      <p:ext uri="{BB962C8B-B14F-4D97-AF65-F5344CB8AC3E}">
        <p14:creationId xmlns:p14="http://schemas.microsoft.com/office/powerpoint/2010/main" val="36074176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338956"/>
            <a:ext cx="7886700" cy="658519"/>
          </a:xfrm>
        </p:spPr>
        <p:txBody>
          <a:bodyPr/>
          <a:lstStyle>
            <a:lvl1pPr>
              <a:defRPr/>
            </a:lvl1pPr>
          </a:lstStyle>
          <a:p>
            <a:r>
              <a:rPr lang="en-US" dirty="0"/>
              <a:t>Two-column page with headers</a:t>
            </a:r>
          </a:p>
        </p:txBody>
      </p:sp>
      <p:sp>
        <p:nvSpPr>
          <p:cNvPr id="3" name="Text Placeholder 2"/>
          <p:cNvSpPr>
            <a:spLocks noGrp="1"/>
          </p:cNvSpPr>
          <p:nvPr>
            <p:ph type="body" idx="1" hasCustomPrompt="1"/>
          </p:nvPr>
        </p:nvSpPr>
        <p:spPr>
          <a:xfrm>
            <a:off x="627459" y="2121762"/>
            <a:ext cx="3868340" cy="587821"/>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1 header here</a:t>
            </a:r>
          </a:p>
        </p:txBody>
      </p:sp>
      <p:sp>
        <p:nvSpPr>
          <p:cNvPr id="4" name="Content Placeholder 3"/>
          <p:cNvSpPr>
            <a:spLocks noGrp="1"/>
          </p:cNvSpPr>
          <p:nvPr>
            <p:ph sz="half" idx="2" hasCustomPrompt="1"/>
          </p:nvPr>
        </p:nvSpPr>
        <p:spPr>
          <a:xfrm>
            <a:off x="629842" y="2833870"/>
            <a:ext cx="3868340" cy="3755286"/>
          </a:xfrm>
        </p:spPr>
        <p:txBody>
          <a:bodyPr/>
          <a:lstStyle>
            <a:lvl1pPr>
              <a:defRPr sz="2400" baseline="0">
                <a:latin typeface="Arial" panose="020B0604020202020204" pitchFamily="34" charset="0"/>
              </a:defRPr>
            </a:lvl1pPr>
            <a:lvl2pPr>
              <a:defRPr sz="2200" baseline="0">
                <a:latin typeface="Arial" panose="020B0604020202020204" pitchFamily="34" charset="0"/>
              </a:defRPr>
            </a:lvl2pPr>
            <a:lvl3pPr>
              <a:defRPr sz="2200"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Begin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2121762"/>
            <a:ext cx="3887391" cy="580516"/>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2 header here</a:t>
            </a:r>
          </a:p>
        </p:txBody>
      </p:sp>
      <p:sp>
        <p:nvSpPr>
          <p:cNvPr id="6" name="Content Placeholder 5"/>
          <p:cNvSpPr>
            <a:spLocks noGrp="1"/>
          </p:cNvSpPr>
          <p:nvPr>
            <p:ph sz="quarter" idx="4" hasCustomPrompt="1"/>
          </p:nvPr>
        </p:nvSpPr>
        <p:spPr>
          <a:xfrm>
            <a:off x="4629150" y="2826565"/>
            <a:ext cx="3887391" cy="3762591"/>
          </a:xfrm>
        </p:spPr>
        <p:txBody>
          <a:bodyPr/>
          <a:lstStyle>
            <a:lvl1pPr>
              <a:defRPr sz="2400" baseline="0">
                <a:latin typeface="Arial" panose="020B0604020202020204" pitchFamily="34" charset="0"/>
              </a:defRPr>
            </a:lvl1pPr>
            <a:lvl2pPr>
              <a:defRPr sz="2200" baseline="0">
                <a:latin typeface="Arial" panose="020B0604020202020204" pitchFamily="34" charset="0"/>
              </a:defRPr>
            </a:lvl2pPr>
            <a:lvl3pPr>
              <a:defRPr sz="2200"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Begin content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75113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Open style page template</a:t>
            </a:r>
          </a:p>
        </p:txBody>
      </p:sp>
    </p:spTree>
    <p:extLst>
      <p:ext uri="{BB962C8B-B14F-4D97-AF65-F5344CB8AC3E}">
        <p14:creationId xmlns:p14="http://schemas.microsoft.com/office/powerpoint/2010/main" val="290602536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711024F-500C-4F4E-A69E-720AB68AB6DB}"/>
              </a:ext>
            </a:extLst>
          </p:cNvPr>
          <p:cNvSpPr>
            <a:spLocks noGrp="1"/>
          </p:cNvSpPr>
          <p:nvPr>
            <p:ph type="media" sz="quarter" idx="10" hasCustomPrompt="1"/>
          </p:nvPr>
        </p:nvSpPr>
        <p:spPr>
          <a:xfrm>
            <a:off x="435007" y="1243013"/>
            <a:ext cx="8140822" cy="5380037"/>
          </a:xfrm>
        </p:spPr>
        <p:txBody>
          <a:bodyPr/>
          <a:lstStyle>
            <a:lvl1pPr marL="0" indent="0">
              <a:buNone/>
              <a:defRPr/>
            </a:lvl1pPr>
          </a:lstStyle>
          <a:p>
            <a:r>
              <a:rPr lang="en-US" dirty="0"/>
              <a:t>Insert video</a:t>
            </a:r>
          </a:p>
        </p:txBody>
      </p:sp>
    </p:spTree>
    <p:extLst>
      <p:ext uri="{BB962C8B-B14F-4D97-AF65-F5344CB8AC3E}">
        <p14:creationId xmlns:p14="http://schemas.microsoft.com/office/powerpoint/2010/main" val="22836909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459" y="1447060"/>
            <a:ext cx="2949178" cy="1003177"/>
          </a:xfrm>
        </p:spPr>
        <p:txBody>
          <a:bodyPr anchor="b"/>
          <a:lstStyle>
            <a:lvl1pPr>
              <a:defRPr sz="3200"/>
            </a:lvl1pPr>
          </a:lstStyle>
          <a:p>
            <a:r>
              <a:rPr lang="en-US" dirty="0"/>
              <a:t>Alternate two-column template</a:t>
            </a:r>
          </a:p>
        </p:txBody>
      </p:sp>
      <p:sp>
        <p:nvSpPr>
          <p:cNvPr id="3" name="Content Placeholder 2"/>
          <p:cNvSpPr>
            <a:spLocks noGrp="1"/>
          </p:cNvSpPr>
          <p:nvPr>
            <p:ph idx="1"/>
          </p:nvPr>
        </p:nvSpPr>
        <p:spPr>
          <a:xfrm>
            <a:off x="3885009" y="1447061"/>
            <a:ext cx="4629150" cy="5070938"/>
          </a:xfrm>
        </p:spPr>
        <p:txBody>
          <a:bodyPr/>
          <a:lstStyle>
            <a:lvl1pPr>
              <a:defRPr sz="2400" baseline="0"/>
            </a:lvl1pPr>
            <a:lvl2pPr>
              <a:defRPr sz="2200" baseline="0"/>
            </a:lvl2pPr>
            <a:lvl3pPr>
              <a:defRPr sz="22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27459" y="2618913"/>
            <a:ext cx="2949178" cy="390702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area may be used to explain content in the right-hand column. </a:t>
            </a:r>
          </a:p>
          <a:p>
            <a:pPr lvl="0"/>
            <a:r>
              <a:rPr lang="en-US" dirty="0"/>
              <a:t>If there is a picture in the right-hand column, this could be used to describe something about it.</a:t>
            </a:r>
          </a:p>
        </p:txBody>
      </p:sp>
    </p:spTree>
    <p:extLst>
      <p:ext uri="{BB962C8B-B14F-4D97-AF65-F5344CB8AC3E}">
        <p14:creationId xmlns:p14="http://schemas.microsoft.com/office/powerpoint/2010/main" val="188304387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421544"/>
            <a:ext cx="2949178" cy="942968"/>
          </a:xfrm>
        </p:spPr>
        <p:txBody>
          <a:bodyPr anchor="b"/>
          <a:lstStyle>
            <a:lvl1pPr>
              <a:defRPr sz="3200"/>
            </a:lvl1pPr>
          </a:lstStyle>
          <a:p>
            <a:r>
              <a:rPr lang="en-US" dirty="0"/>
              <a:t>Insert page title here</a:t>
            </a:r>
          </a:p>
        </p:txBody>
      </p:sp>
      <p:sp>
        <p:nvSpPr>
          <p:cNvPr id="3" name="Picture Placeholder 2"/>
          <p:cNvSpPr>
            <a:spLocks noGrp="1" noChangeAspect="1"/>
          </p:cNvSpPr>
          <p:nvPr>
            <p:ph type="pic" idx="1" hasCustomPrompt="1"/>
          </p:nvPr>
        </p:nvSpPr>
        <p:spPr>
          <a:xfrm>
            <a:off x="3887391" y="1421545"/>
            <a:ext cx="4629150" cy="5113768"/>
          </a:xfr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photograph or other image. </a:t>
            </a:r>
          </a:p>
        </p:txBody>
      </p:sp>
      <p:sp>
        <p:nvSpPr>
          <p:cNvPr id="4" name="Text Placeholder 3"/>
          <p:cNvSpPr>
            <a:spLocks noGrp="1"/>
          </p:cNvSpPr>
          <p:nvPr>
            <p:ph type="body" sz="half" idx="2" hasCustomPrompt="1"/>
          </p:nvPr>
        </p:nvSpPr>
        <p:spPr>
          <a:xfrm>
            <a:off x="629841" y="2503055"/>
            <a:ext cx="2949178" cy="40401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text here. </a:t>
            </a:r>
          </a:p>
        </p:txBody>
      </p:sp>
    </p:spTree>
    <p:extLst>
      <p:ext uri="{BB962C8B-B14F-4D97-AF65-F5344CB8AC3E}">
        <p14:creationId xmlns:p14="http://schemas.microsoft.com/office/powerpoint/2010/main" val="887010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52DB58-91A9-482B-8EC4-B91EFCF9C86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46000"/>
                    </a14:imgEffect>
                    <a14:imgEffect>
                      <a14:brightnessContrast bright="44000" contrast="-29000"/>
                    </a14:imgEffect>
                  </a14:imgLayer>
                </a14:imgProps>
              </a:ext>
              <a:ext uri="{28A0092B-C50C-407E-A947-70E740481C1C}">
                <a14:useLocalDpi xmlns:a14="http://schemas.microsoft.com/office/drawing/2010/main" val="0"/>
              </a:ext>
            </a:extLst>
          </a:blip>
          <a:srcRect l="7188" t="14664" r="1601" b="2279"/>
          <a:stretch/>
        </p:blipFill>
        <p:spPr>
          <a:xfrm>
            <a:off x="0" y="1151710"/>
            <a:ext cx="9144000" cy="5553890"/>
          </a:xfrm>
          <a:prstGeom prst="rect">
            <a:avLst/>
          </a:prstGeom>
        </p:spPr>
      </p:pic>
      <p:sp>
        <p:nvSpPr>
          <p:cNvPr id="3" name="Title 1">
            <a:extLst>
              <a:ext uri="{FF2B5EF4-FFF2-40B4-BE49-F238E27FC236}">
                <a16:creationId xmlns:a16="http://schemas.microsoft.com/office/drawing/2014/main" id="{17BAA51D-3E98-4ADF-9765-0EF6DB8907B6}"/>
              </a:ext>
            </a:extLst>
          </p:cNvPr>
          <p:cNvSpPr>
            <a:spLocks noGrp="1"/>
          </p:cNvSpPr>
          <p:nvPr>
            <p:ph type="title" hasCustomPrompt="1"/>
          </p:nvPr>
        </p:nvSpPr>
        <p:spPr>
          <a:xfrm>
            <a:off x="1622822" y="1698635"/>
            <a:ext cx="2949178" cy="582748"/>
          </a:xfrm>
        </p:spPr>
        <p:txBody>
          <a:bodyPr anchor="b">
            <a:normAutofit/>
          </a:bodyPr>
          <a:lstStyle>
            <a:lvl1pPr algn="r">
              <a:defRPr sz="4000" b="0"/>
            </a:lvl1pPr>
          </a:lstStyle>
          <a:p>
            <a:r>
              <a:rPr lang="en-US" dirty="0"/>
              <a:t>Contact</a:t>
            </a:r>
          </a:p>
        </p:txBody>
      </p:sp>
      <p:sp>
        <p:nvSpPr>
          <p:cNvPr id="4" name="Text Placeholder 3">
            <a:extLst>
              <a:ext uri="{FF2B5EF4-FFF2-40B4-BE49-F238E27FC236}">
                <a16:creationId xmlns:a16="http://schemas.microsoft.com/office/drawing/2014/main" id="{E088974C-E808-4192-88C4-80C866DF6DEB}"/>
              </a:ext>
            </a:extLst>
          </p:cNvPr>
          <p:cNvSpPr>
            <a:spLocks noGrp="1"/>
          </p:cNvSpPr>
          <p:nvPr>
            <p:ph type="body" sz="half" idx="2" hasCustomPrompt="1"/>
          </p:nvPr>
        </p:nvSpPr>
        <p:spPr>
          <a:xfrm>
            <a:off x="1016000" y="2484583"/>
            <a:ext cx="3556000" cy="3556000"/>
          </a:xfrm>
        </p:spPr>
        <p:txBody>
          <a:bodyPr>
            <a:normAutofit/>
          </a:bodyPr>
          <a:lstStyle>
            <a:lvl1pPr marL="0" indent="0" algn="r">
              <a:buNone/>
              <a:defRPr sz="2200" baseline="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Your Name</a:t>
            </a:r>
          </a:p>
          <a:p>
            <a:pPr lvl="0"/>
            <a:r>
              <a:rPr lang="en-US" dirty="0"/>
              <a:t>Your Title</a:t>
            </a:r>
          </a:p>
          <a:p>
            <a:pPr lvl="0"/>
            <a:r>
              <a:rPr lang="en-US" dirty="0"/>
              <a:t>Your Department</a:t>
            </a:r>
          </a:p>
          <a:p>
            <a:pPr lvl="0"/>
            <a:endParaRPr lang="en-US" dirty="0"/>
          </a:p>
          <a:p>
            <a:pPr lvl="0"/>
            <a:r>
              <a:rPr lang="en-US" dirty="0"/>
              <a:t>785-XXX-XXXX (o)</a:t>
            </a:r>
          </a:p>
          <a:p>
            <a:pPr lvl="0"/>
            <a:r>
              <a:rPr lang="en-US" dirty="0"/>
              <a:t>785-XXX-XXXX (c)</a:t>
            </a:r>
          </a:p>
          <a:p>
            <a:pPr lvl="0"/>
            <a:endParaRPr lang="en-US" dirty="0"/>
          </a:p>
          <a:p>
            <a:pPr lvl="0"/>
            <a:r>
              <a:rPr lang="en-US" dirty="0"/>
              <a:t>XXXXX@kscourts.org</a:t>
            </a:r>
          </a:p>
        </p:txBody>
      </p:sp>
    </p:spTree>
    <p:extLst>
      <p:ext uri="{BB962C8B-B14F-4D97-AF65-F5344CB8AC3E}">
        <p14:creationId xmlns:p14="http://schemas.microsoft.com/office/powerpoint/2010/main" val="226952610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8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31489"/>
            <a:ext cx="7886700" cy="932317"/>
          </a:xfrm>
          <a:prstGeom prst="rect">
            <a:avLst/>
          </a:prstGeom>
        </p:spPr>
        <p:txBody>
          <a:bodyPr vert="horz" lIns="91440" tIns="45720" rIns="91440" bIns="45720" rtlCol="0" anchor="ctr">
            <a:normAutofit/>
          </a:bodyPr>
          <a:lstStyle/>
          <a:p>
            <a:r>
              <a:rPr lang="en-US" dirty="0"/>
              <a:t>Standard PowerPoint template</a:t>
            </a:r>
          </a:p>
        </p:txBody>
      </p:sp>
      <p:sp>
        <p:nvSpPr>
          <p:cNvPr id="3" name="Text Placeholder 2"/>
          <p:cNvSpPr>
            <a:spLocks noGrp="1"/>
          </p:cNvSpPr>
          <p:nvPr>
            <p:ph type="body" idx="1"/>
          </p:nvPr>
        </p:nvSpPr>
        <p:spPr>
          <a:xfrm>
            <a:off x="628650" y="2443194"/>
            <a:ext cx="7886700" cy="4010871"/>
          </a:xfrm>
          <a:prstGeom prst="rect">
            <a:avLst/>
          </a:prstGeom>
        </p:spPr>
        <p:txBody>
          <a:bodyPr vert="horz" lIns="91440" tIns="45720" rIns="91440" bIns="45720" rtlCol="0">
            <a:normAutofit/>
          </a:bodyPr>
          <a:lstStyle/>
          <a:p>
            <a:pPr lvl="0"/>
            <a:r>
              <a:rPr lang="en-US" dirty="0"/>
              <a:t>Content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41BAE91-69EB-441C-B761-A850703C915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1152101"/>
          </a:xfrm>
          <a:prstGeom prst="rect">
            <a:avLst/>
          </a:prstGeom>
        </p:spPr>
      </p:pic>
      <p:sp>
        <p:nvSpPr>
          <p:cNvPr id="9" name="Rectangle 8">
            <a:extLst>
              <a:ext uri="{FF2B5EF4-FFF2-40B4-BE49-F238E27FC236}">
                <a16:creationId xmlns:a16="http://schemas.microsoft.com/office/drawing/2014/main" id="{7C6C6DA7-F3A1-41E9-91B6-2C479B9E4498}"/>
              </a:ext>
            </a:extLst>
          </p:cNvPr>
          <p:cNvSpPr/>
          <p:nvPr userDrawn="1"/>
        </p:nvSpPr>
        <p:spPr>
          <a:xfrm>
            <a:off x="0" y="6702640"/>
            <a:ext cx="9144000" cy="155359"/>
          </a:xfrm>
          <a:prstGeom prst="rect">
            <a:avLst/>
          </a:prstGeom>
          <a:solidFill>
            <a:srgbClr val="3041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transition spd="slow"/>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baseline="0">
          <a:solidFill>
            <a:schemeClr val="tx1"/>
          </a:solidFill>
          <a:latin typeface="Arial" panose="020B0604020202020204" pitchFamily="34" charset="0"/>
          <a:ea typeface="+mn-ea"/>
          <a:cs typeface="+mn-cs"/>
        </a:defRPr>
      </a:lvl3pPr>
      <a:lvl4pPr marL="1657350" indent="-285750" algn="l" defTabSz="914400" rtl="0" eaLnBrk="1" latinLnBrk="0" hangingPunct="1">
        <a:lnSpc>
          <a:spcPct val="100000"/>
        </a:lnSpc>
        <a:spcBef>
          <a:spcPts val="500"/>
        </a:spcBef>
        <a:buFont typeface="Calibri" panose="020F050202020403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Font typeface="Work Sans" panose="00000500000000000000" pitchFamily="50"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A63F8A-814B-4194-859E-C892F665B40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B22802-7BB0-49C3-9E51-E9930A242B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DFF0A-9E39-4A75-A14E-DF9604EC3AF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296CF-044B-4EC4-918D-40B8111EB21D}" type="datetimeFigureOut">
              <a:rPr lang="en-US" smtClean="0"/>
              <a:t>6/8/2026</a:t>
            </a:fld>
            <a:endParaRPr lang="en-US"/>
          </a:p>
        </p:txBody>
      </p:sp>
      <p:sp>
        <p:nvSpPr>
          <p:cNvPr id="5" name="Footer Placeholder 4">
            <a:extLst>
              <a:ext uri="{FF2B5EF4-FFF2-40B4-BE49-F238E27FC236}">
                <a16:creationId xmlns:a16="http://schemas.microsoft.com/office/drawing/2014/main" id="{2EFD6092-116D-4471-81FB-7C6A2C97728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4C1176-D0A5-4F5F-B52C-E60581CD4F1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C557F-697D-48AC-BBBC-9ECCCFAA060A}" type="slidenum">
              <a:rPr lang="en-US" smtClean="0"/>
              <a:t>‹#›</a:t>
            </a:fld>
            <a:endParaRPr lang="en-US"/>
          </a:p>
        </p:txBody>
      </p:sp>
    </p:spTree>
    <p:extLst>
      <p:ext uri="{BB962C8B-B14F-4D97-AF65-F5344CB8AC3E}">
        <p14:creationId xmlns:p14="http://schemas.microsoft.com/office/powerpoint/2010/main" val="41665401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35300-8715-4773-AD0C-25184B7A5F0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517DE2-869C-4865-B167-3C3BFEDBAE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F7B62-0006-4F9B-9762-18E34B90A28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89D26-8250-4F2D-8E57-14FEAA8EFFDB}" type="datetimeFigureOut">
              <a:rPr lang="en-US" smtClean="0"/>
              <a:t>6/8/2026</a:t>
            </a:fld>
            <a:endParaRPr lang="en-US"/>
          </a:p>
        </p:txBody>
      </p:sp>
      <p:sp>
        <p:nvSpPr>
          <p:cNvPr id="5" name="Footer Placeholder 4">
            <a:extLst>
              <a:ext uri="{FF2B5EF4-FFF2-40B4-BE49-F238E27FC236}">
                <a16:creationId xmlns:a16="http://schemas.microsoft.com/office/drawing/2014/main" id="{5BA8FDA7-C47F-4416-B34F-544AC2BF24D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01BD6C-B09C-4B27-B61D-AB4E1108FAF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690F4-16EE-486E-B8DB-041A13B583F4}" type="slidenum">
              <a:rPr lang="en-US" smtClean="0"/>
              <a:t>‹#›</a:t>
            </a:fld>
            <a:endParaRPr lang="en-US"/>
          </a:p>
        </p:txBody>
      </p:sp>
    </p:spTree>
    <p:extLst>
      <p:ext uri="{BB962C8B-B14F-4D97-AF65-F5344CB8AC3E}">
        <p14:creationId xmlns:p14="http://schemas.microsoft.com/office/powerpoint/2010/main" val="9352635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olsond@kscourts.or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mailto:peter.shay@kscourts.go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3B877-D3D1-4FF4-B748-CCB8B4D6718B}"/>
              </a:ext>
            </a:extLst>
          </p:cNvPr>
          <p:cNvSpPr>
            <a:spLocks noGrp="1"/>
          </p:cNvSpPr>
          <p:nvPr>
            <p:ph type="ctrTitle"/>
          </p:nvPr>
        </p:nvSpPr>
        <p:spPr>
          <a:xfrm>
            <a:off x="685800" y="2235200"/>
            <a:ext cx="7772400" cy="2387600"/>
          </a:xfrm>
        </p:spPr>
        <p:txBody>
          <a:bodyPr>
            <a:noAutofit/>
          </a:bodyPr>
          <a:lstStyle/>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Juvenile Justice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Court Process</a:t>
            </a:r>
          </a:p>
        </p:txBody>
      </p:sp>
    </p:spTree>
    <p:extLst>
      <p:ext uri="{BB962C8B-B14F-4D97-AF65-F5344CB8AC3E}">
        <p14:creationId xmlns:p14="http://schemas.microsoft.com/office/powerpoint/2010/main" val="28118846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3B877-D3D1-4FF4-B748-CCB8B4D6718B}"/>
              </a:ext>
            </a:extLst>
          </p:cNvPr>
          <p:cNvSpPr>
            <a:spLocks noGrp="1"/>
          </p:cNvSpPr>
          <p:nvPr>
            <p:ph type="title"/>
          </p:nvPr>
        </p:nvSpPr>
        <p:spPr>
          <a:xfrm>
            <a:off x="628650" y="1208015"/>
            <a:ext cx="7886700" cy="1055791"/>
          </a:xfrm>
        </p:spPr>
        <p:txBody>
          <a:bodyPr>
            <a:normAutofit/>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Case Length Limit and Probation Limits</a:t>
            </a:r>
            <a:endParaRPr lang="en-US" sz="6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245BE11-7E16-4320-8AEA-73890BF31E8C}"/>
              </a:ext>
            </a:extLst>
          </p:cNvPr>
          <p:cNvSpPr>
            <a:spLocks noGrp="1"/>
          </p:cNvSpPr>
          <p:nvPr>
            <p:ph idx="1"/>
          </p:nvPr>
        </p:nvSpPr>
        <p:spPr>
          <a:xfrm>
            <a:off x="628650" y="2114026"/>
            <a:ext cx="7886700" cy="4504888"/>
          </a:xfrm>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Arial" panose="020B0604020202020204" pitchFamily="34" charset="0"/>
              </a:rPr>
              <a:t> </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K.S.A. 38-2391</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Based on the adjudicated crime and risk level</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Does not apply to off grid crimes, some sexual crimes, and murder</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Begins upon disposition or 15 days after adjudication</a:t>
            </a:r>
            <a:endParaRPr lang="en-US" sz="2400" dirty="0">
              <a:effectLst/>
              <a:ea typeface="Calibri" panose="020F0502020204030204" pitchFamily="34" charset="0"/>
              <a:cs typeface="Arial" panose="020B0604020202020204" pitchFamily="34" charset="0"/>
            </a:endParaRPr>
          </a:p>
          <a:p>
            <a:endParaRPr lang="en-US" sz="3600" dirty="0">
              <a:cs typeface="Arial" panose="020B0604020202020204" pitchFamily="34" charset="0"/>
            </a:endParaRPr>
          </a:p>
        </p:txBody>
      </p:sp>
    </p:spTree>
    <p:extLst>
      <p:ext uri="{BB962C8B-B14F-4D97-AF65-F5344CB8AC3E}">
        <p14:creationId xmlns:p14="http://schemas.microsoft.com/office/powerpoint/2010/main" val="11899337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DCC7-CF51-5C59-CB59-9A3A2AEA446D}"/>
              </a:ext>
            </a:extLst>
          </p:cNvPr>
          <p:cNvSpPr>
            <a:spLocks noGrp="1"/>
          </p:cNvSpPr>
          <p:nvPr>
            <p:ph type="title"/>
          </p:nvPr>
        </p:nvSpPr>
        <p:spPr/>
        <p:txBody>
          <a:bodyPr/>
          <a:lstStyle/>
          <a:p>
            <a:r>
              <a:rPr lang="en-US" dirty="0"/>
              <a:t>Disposition</a:t>
            </a:r>
            <a:br>
              <a:rPr lang="en-US" dirty="0"/>
            </a:br>
            <a:r>
              <a:rPr lang="en-US" dirty="0"/>
              <a:t>Hearing</a:t>
            </a:r>
          </a:p>
        </p:txBody>
      </p:sp>
      <p:sp>
        <p:nvSpPr>
          <p:cNvPr id="4" name="Text Placeholder 3">
            <a:extLst>
              <a:ext uri="{FF2B5EF4-FFF2-40B4-BE49-F238E27FC236}">
                <a16:creationId xmlns:a16="http://schemas.microsoft.com/office/drawing/2014/main" id="{0F200F86-CE11-9941-6556-C1B88EC3974B}"/>
              </a:ext>
            </a:extLst>
          </p:cNvPr>
          <p:cNvSpPr>
            <a:spLocks noGrp="1"/>
          </p:cNvSpPr>
          <p:nvPr>
            <p:ph type="body" sz="half" idx="2"/>
          </p:nvPr>
        </p:nvSpPr>
        <p:spPr/>
        <p:txBody>
          <a:bodyPr>
            <a:normAutofit lnSpcReduction="10000"/>
          </a:bodyPr>
          <a:lstStyle/>
          <a:p>
            <a:r>
              <a:rPr lang="en-US" dirty="0"/>
              <a:t>KSA 38-2361 Sentencing alternatives</a:t>
            </a:r>
          </a:p>
          <a:p>
            <a:pPr marL="285750" indent="-285750">
              <a:buFont typeface="Arial" panose="020B0604020202020204" pitchFamily="34" charset="0"/>
              <a:buChar char="•"/>
            </a:pPr>
            <a:r>
              <a:rPr lang="en-US" sz="1700" dirty="0"/>
              <a:t>Low and Moderate overall YLS/CMI score – Court Services</a:t>
            </a:r>
          </a:p>
          <a:p>
            <a:pPr marL="285750" indent="-285750">
              <a:buFont typeface="Arial" panose="020B0604020202020204" pitchFamily="34" charset="0"/>
              <a:buChar char="•"/>
            </a:pPr>
            <a:r>
              <a:rPr lang="en-US" sz="1700" dirty="0"/>
              <a:t>High and Very High overall YLS/CMI score – Community Corrections</a:t>
            </a:r>
          </a:p>
          <a:p>
            <a:pPr marL="285750" indent="-285750">
              <a:buFont typeface="Arial" panose="020B0604020202020204" pitchFamily="34" charset="0"/>
              <a:buChar char="•"/>
            </a:pPr>
            <a:r>
              <a:rPr lang="en-US" sz="1700" dirty="0"/>
              <a:t>Remanded to Juvenile Correctional Facility – prior felony cases, high or very high risk, and sentencing matrix</a:t>
            </a:r>
          </a:p>
        </p:txBody>
      </p:sp>
      <p:pic>
        <p:nvPicPr>
          <p:cNvPr id="5" name="Content Placeholder 4" descr="Screenshot from a computer file of a disposition hearing">
            <a:extLst>
              <a:ext uri="{FF2B5EF4-FFF2-40B4-BE49-F238E27FC236}">
                <a16:creationId xmlns:a16="http://schemas.microsoft.com/office/drawing/2014/main" id="{FA3EA581-BBBF-DFF0-F149-412939E50765}"/>
              </a:ext>
            </a:extLst>
          </p:cNvPr>
          <p:cNvPicPr>
            <a:picLocks noGrp="1" noChangeAspect="1"/>
          </p:cNvPicPr>
          <p:nvPr>
            <p:ph idx="1"/>
          </p:nvPr>
        </p:nvPicPr>
        <p:blipFill rotWithShape="1">
          <a:blip r:embed="rId3"/>
          <a:srcRect l="17212" t="11124" r="66528" b="6031"/>
          <a:stretch/>
        </p:blipFill>
        <p:spPr bwMode="auto">
          <a:xfrm>
            <a:off x="3748035" y="1447060"/>
            <a:ext cx="5004079" cy="507121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47477198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C7C8-1E0D-EB3F-4120-43C895043079}"/>
              </a:ext>
            </a:extLst>
          </p:cNvPr>
          <p:cNvSpPr>
            <a:spLocks noGrp="1"/>
          </p:cNvSpPr>
          <p:nvPr>
            <p:ph type="title"/>
          </p:nvPr>
        </p:nvSpPr>
        <p:spPr/>
        <p:txBody>
          <a:bodyPr>
            <a:normAutofit fontScale="90000"/>
          </a:bodyPr>
          <a:lstStyle/>
          <a:p>
            <a:r>
              <a:rPr lang="en-US" dirty="0"/>
              <a:t>Probation Paths</a:t>
            </a:r>
          </a:p>
        </p:txBody>
      </p:sp>
      <p:sp>
        <p:nvSpPr>
          <p:cNvPr id="3" name="Text Placeholder 2">
            <a:extLst>
              <a:ext uri="{FF2B5EF4-FFF2-40B4-BE49-F238E27FC236}">
                <a16:creationId xmlns:a16="http://schemas.microsoft.com/office/drawing/2014/main" id="{324183DB-C758-414C-456B-94C4B4C0BB8C}"/>
              </a:ext>
            </a:extLst>
          </p:cNvPr>
          <p:cNvSpPr>
            <a:spLocks noGrp="1"/>
          </p:cNvSpPr>
          <p:nvPr>
            <p:ph type="body" idx="1"/>
          </p:nvPr>
        </p:nvSpPr>
        <p:spPr/>
        <p:txBody>
          <a:bodyPr>
            <a:normAutofit fontScale="70000" lnSpcReduction="20000"/>
          </a:bodyPr>
          <a:lstStyle/>
          <a:p>
            <a:r>
              <a:rPr lang="en-US" dirty="0"/>
              <a:t>Court Services</a:t>
            </a:r>
          </a:p>
        </p:txBody>
      </p:sp>
      <p:sp>
        <p:nvSpPr>
          <p:cNvPr id="4" name="Content Placeholder 3">
            <a:extLst>
              <a:ext uri="{FF2B5EF4-FFF2-40B4-BE49-F238E27FC236}">
                <a16:creationId xmlns:a16="http://schemas.microsoft.com/office/drawing/2014/main" id="{918C62E3-AD0B-F15D-2F07-88BA39E68929}"/>
              </a:ext>
            </a:extLst>
          </p:cNvPr>
          <p:cNvSpPr>
            <a:spLocks noGrp="1"/>
          </p:cNvSpPr>
          <p:nvPr>
            <p:ph sz="half" idx="2"/>
          </p:nvPr>
        </p:nvSpPr>
        <p:spPr/>
        <p:txBody>
          <a:bodyPr/>
          <a:lstStyle/>
          <a:p>
            <a:r>
              <a:rPr lang="en-US" dirty="0"/>
              <a:t>Judicial Branch</a:t>
            </a:r>
          </a:p>
          <a:p>
            <a:r>
              <a:rPr lang="en-US" dirty="0"/>
              <a:t>Completes PDI and YLS/CMI for sentencing</a:t>
            </a:r>
          </a:p>
          <a:p>
            <a:r>
              <a:rPr lang="en-US" dirty="0"/>
              <a:t>Typically lower risk offenders</a:t>
            </a:r>
          </a:p>
          <a:p>
            <a:endParaRPr lang="en-US" dirty="0"/>
          </a:p>
        </p:txBody>
      </p:sp>
      <p:sp>
        <p:nvSpPr>
          <p:cNvPr id="5" name="Text Placeholder 4">
            <a:extLst>
              <a:ext uri="{FF2B5EF4-FFF2-40B4-BE49-F238E27FC236}">
                <a16:creationId xmlns:a16="http://schemas.microsoft.com/office/drawing/2014/main" id="{B0EDBB2C-7511-0C3F-6229-961A4ECAD65B}"/>
              </a:ext>
            </a:extLst>
          </p:cNvPr>
          <p:cNvSpPr>
            <a:spLocks noGrp="1"/>
          </p:cNvSpPr>
          <p:nvPr>
            <p:ph type="body" sz="quarter" idx="3"/>
          </p:nvPr>
        </p:nvSpPr>
        <p:spPr/>
        <p:txBody>
          <a:bodyPr>
            <a:normAutofit fontScale="70000" lnSpcReduction="20000"/>
          </a:bodyPr>
          <a:lstStyle/>
          <a:p>
            <a:r>
              <a:rPr lang="en-US" dirty="0"/>
              <a:t>Community Corrections/Intensive Supervision</a:t>
            </a:r>
          </a:p>
        </p:txBody>
      </p:sp>
      <p:sp>
        <p:nvSpPr>
          <p:cNvPr id="6" name="Content Placeholder 5">
            <a:extLst>
              <a:ext uri="{FF2B5EF4-FFF2-40B4-BE49-F238E27FC236}">
                <a16:creationId xmlns:a16="http://schemas.microsoft.com/office/drawing/2014/main" id="{8CA8FA25-3E64-C8E0-3161-BB4E0F8BAED9}"/>
              </a:ext>
            </a:extLst>
          </p:cNvPr>
          <p:cNvSpPr>
            <a:spLocks noGrp="1"/>
          </p:cNvSpPr>
          <p:nvPr>
            <p:ph sz="quarter" idx="4"/>
          </p:nvPr>
        </p:nvSpPr>
        <p:spPr/>
        <p:txBody>
          <a:bodyPr/>
          <a:lstStyle/>
          <a:p>
            <a:r>
              <a:rPr lang="en-US" dirty="0"/>
              <a:t>Kansas Department of Corrections</a:t>
            </a:r>
          </a:p>
          <a:p>
            <a:r>
              <a:rPr lang="en-US" dirty="0"/>
              <a:t>Completes YLS/CMI after Disposition</a:t>
            </a:r>
          </a:p>
          <a:p>
            <a:r>
              <a:rPr lang="en-US" dirty="0"/>
              <a:t>Typically higher risk offenders</a:t>
            </a:r>
          </a:p>
          <a:p>
            <a:endParaRPr lang="en-US" dirty="0"/>
          </a:p>
        </p:txBody>
      </p:sp>
    </p:spTree>
    <p:extLst>
      <p:ext uri="{BB962C8B-B14F-4D97-AF65-F5344CB8AC3E}">
        <p14:creationId xmlns:p14="http://schemas.microsoft.com/office/powerpoint/2010/main" val="141888768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2B40-8E5E-B42F-3AC1-E4097A67FB3F}"/>
              </a:ext>
            </a:extLst>
          </p:cNvPr>
          <p:cNvSpPr>
            <a:spLocks noGrp="1"/>
          </p:cNvSpPr>
          <p:nvPr>
            <p:ph type="title"/>
          </p:nvPr>
        </p:nvSpPr>
        <p:spPr/>
        <p:txBody>
          <a:bodyPr/>
          <a:lstStyle/>
          <a:p>
            <a:r>
              <a:rPr lang="en-US" dirty="0"/>
              <a:t>Court Service Officers</a:t>
            </a:r>
          </a:p>
        </p:txBody>
      </p:sp>
      <p:sp>
        <p:nvSpPr>
          <p:cNvPr id="3" name="Content Placeholder 2">
            <a:extLst>
              <a:ext uri="{FF2B5EF4-FFF2-40B4-BE49-F238E27FC236}">
                <a16:creationId xmlns:a16="http://schemas.microsoft.com/office/drawing/2014/main" id="{9D962BB5-C17F-CAA3-B71A-4B0792677A68}"/>
              </a:ext>
            </a:extLst>
          </p:cNvPr>
          <p:cNvSpPr>
            <a:spLocks noGrp="1"/>
          </p:cNvSpPr>
          <p:nvPr>
            <p:ph idx="1"/>
          </p:nvPr>
        </p:nvSpPr>
        <p:spPr/>
        <p:txBody>
          <a:bodyPr>
            <a:normAutofit/>
          </a:bodyPr>
          <a:lstStyle/>
          <a:p>
            <a:r>
              <a:rPr lang="en-US" dirty="0"/>
              <a:t>Conditions of Probation based on KSA 38-2361</a:t>
            </a:r>
          </a:p>
          <a:p>
            <a:r>
              <a:rPr lang="en-US" dirty="0"/>
              <a:t>Special conditions based on case plan review</a:t>
            </a:r>
          </a:p>
          <a:p>
            <a:r>
              <a:rPr lang="en-US" dirty="0"/>
              <a:t>Vital Community Resources</a:t>
            </a:r>
          </a:p>
          <a:p>
            <a:r>
              <a:rPr lang="en-US" dirty="0"/>
              <a:t>Case planning</a:t>
            </a:r>
          </a:p>
          <a:p>
            <a:r>
              <a:rPr lang="en-US" dirty="0"/>
              <a:t>Evidence Based Programs</a:t>
            </a:r>
          </a:p>
          <a:p>
            <a:r>
              <a:rPr lang="en-US" dirty="0"/>
              <a:t>DNA Collection KSA 21-2511</a:t>
            </a:r>
          </a:p>
          <a:p>
            <a:r>
              <a:rPr lang="en-US" dirty="0"/>
              <a:t>Rule 106(c)</a:t>
            </a:r>
          </a:p>
          <a:p>
            <a:endParaRPr lang="en-US" dirty="0"/>
          </a:p>
          <a:p>
            <a:endParaRPr lang="en-US" dirty="0"/>
          </a:p>
        </p:txBody>
      </p:sp>
    </p:spTree>
    <p:extLst>
      <p:ext uri="{BB962C8B-B14F-4D97-AF65-F5344CB8AC3E}">
        <p14:creationId xmlns:p14="http://schemas.microsoft.com/office/powerpoint/2010/main" val="20388883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856D-14F7-1220-291B-7F3A0C90C9A1}"/>
              </a:ext>
            </a:extLst>
          </p:cNvPr>
          <p:cNvSpPr>
            <a:spLocks noGrp="1"/>
          </p:cNvSpPr>
          <p:nvPr>
            <p:ph type="title"/>
          </p:nvPr>
        </p:nvSpPr>
        <p:spPr/>
        <p:txBody>
          <a:bodyPr>
            <a:normAutofit fontScale="90000"/>
          </a:bodyPr>
          <a:lstStyle/>
          <a:p>
            <a:r>
              <a:rPr lang="en-US" dirty="0"/>
              <a:t>Areas of focus</a:t>
            </a:r>
          </a:p>
        </p:txBody>
      </p:sp>
      <p:sp>
        <p:nvSpPr>
          <p:cNvPr id="3" name="Text Placeholder 2">
            <a:extLst>
              <a:ext uri="{FF2B5EF4-FFF2-40B4-BE49-F238E27FC236}">
                <a16:creationId xmlns:a16="http://schemas.microsoft.com/office/drawing/2014/main" id="{079D2305-5114-4371-D79E-25AC4EE68F23}"/>
              </a:ext>
            </a:extLst>
          </p:cNvPr>
          <p:cNvSpPr>
            <a:spLocks noGrp="1"/>
          </p:cNvSpPr>
          <p:nvPr>
            <p:ph type="body" idx="1"/>
          </p:nvPr>
        </p:nvSpPr>
        <p:spPr/>
        <p:txBody>
          <a:bodyPr/>
          <a:lstStyle/>
          <a:p>
            <a:r>
              <a:rPr lang="en-US" dirty="0"/>
              <a:t>Risks</a:t>
            </a:r>
          </a:p>
        </p:txBody>
      </p:sp>
      <p:sp>
        <p:nvSpPr>
          <p:cNvPr id="4" name="Content Placeholder 3">
            <a:extLst>
              <a:ext uri="{FF2B5EF4-FFF2-40B4-BE49-F238E27FC236}">
                <a16:creationId xmlns:a16="http://schemas.microsoft.com/office/drawing/2014/main" id="{ACF8A170-2117-6EF3-B791-AAC6C80C82C4}"/>
              </a:ext>
            </a:extLst>
          </p:cNvPr>
          <p:cNvSpPr>
            <a:spLocks noGrp="1"/>
          </p:cNvSpPr>
          <p:nvPr>
            <p:ph sz="half" idx="2"/>
          </p:nvPr>
        </p:nvSpPr>
        <p:spPr/>
        <p:txBody>
          <a:bodyPr/>
          <a:lstStyle/>
          <a:p>
            <a:r>
              <a:rPr lang="en-US" dirty="0"/>
              <a:t>Static factors (areas that can </a:t>
            </a:r>
            <a:r>
              <a:rPr lang="en-US" u="sng" dirty="0"/>
              <a:t>not</a:t>
            </a:r>
            <a:r>
              <a:rPr lang="en-US" dirty="0"/>
              <a:t> change)</a:t>
            </a:r>
          </a:p>
          <a:p>
            <a:r>
              <a:rPr lang="en-US" dirty="0"/>
              <a:t>Dynamic factors (areas that </a:t>
            </a:r>
            <a:r>
              <a:rPr lang="en-US" u="sng" dirty="0"/>
              <a:t>can</a:t>
            </a:r>
            <a:r>
              <a:rPr lang="en-US" dirty="0"/>
              <a:t> change)</a:t>
            </a:r>
          </a:p>
          <a:p>
            <a:endParaRPr lang="en-US" dirty="0"/>
          </a:p>
        </p:txBody>
      </p:sp>
      <p:sp>
        <p:nvSpPr>
          <p:cNvPr id="5" name="Text Placeholder 4">
            <a:extLst>
              <a:ext uri="{FF2B5EF4-FFF2-40B4-BE49-F238E27FC236}">
                <a16:creationId xmlns:a16="http://schemas.microsoft.com/office/drawing/2014/main" id="{E5B7D13A-3EA4-C496-FF06-3E562BD7C3CA}"/>
              </a:ext>
            </a:extLst>
          </p:cNvPr>
          <p:cNvSpPr>
            <a:spLocks noGrp="1"/>
          </p:cNvSpPr>
          <p:nvPr>
            <p:ph type="body" sz="quarter" idx="3"/>
          </p:nvPr>
        </p:nvSpPr>
        <p:spPr/>
        <p:txBody>
          <a:bodyPr/>
          <a:lstStyle/>
          <a:p>
            <a:r>
              <a:rPr lang="en-US" dirty="0"/>
              <a:t>Needs</a:t>
            </a:r>
          </a:p>
        </p:txBody>
      </p:sp>
      <p:sp>
        <p:nvSpPr>
          <p:cNvPr id="6" name="Content Placeholder 5">
            <a:extLst>
              <a:ext uri="{FF2B5EF4-FFF2-40B4-BE49-F238E27FC236}">
                <a16:creationId xmlns:a16="http://schemas.microsoft.com/office/drawing/2014/main" id="{F93AF1F3-E3E5-6A2F-9271-50059F765779}"/>
              </a:ext>
            </a:extLst>
          </p:cNvPr>
          <p:cNvSpPr>
            <a:spLocks noGrp="1"/>
          </p:cNvSpPr>
          <p:nvPr>
            <p:ph sz="quarter" idx="4"/>
          </p:nvPr>
        </p:nvSpPr>
        <p:spPr/>
        <p:txBody>
          <a:bodyPr/>
          <a:lstStyle/>
          <a:p>
            <a:r>
              <a:rPr lang="en-US" dirty="0"/>
              <a:t>Barriers</a:t>
            </a:r>
          </a:p>
          <a:p>
            <a:r>
              <a:rPr lang="en-US" dirty="0"/>
              <a:t>Compares “what is” and “what could be”</a:t>
            </a:r>
          </a:p>
          <a:p>
            <a:endParaRPr lang="en-US" dirty="0"/>
          </a:p>
          <a:p>
            <a:endParaRPr lang="en-US" dirty="0"/>
          </a:p>
          <a:p>
            <a:endParaRPr lang="en-US" dirty="0"/>
          </a:p>
        </p:txBody>
      </p:sp>
    </p:spTree>
    <p:extLst>
      <p:ext uri="{BB962C8B-B14F-4D97-AF65-F5344CB8AC3E}">
        <p14:creationId xmlns:p14="http://schemas.microsoft.com/office/powerpoint/2010/main" val="13041163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3B877-D3D1-4FF4-B748-CCB8B4D6718B}"/>
              </a:ext>
            </a:extLst>
          </p:cNvPr>
          <p:cNvSpPr>
            <a:spLocks noGrp="1"/>
          </p:cNvSpPr>
          <p:nvPr>
            <p:ph type="title"/>
          </p:nvPr>
        </p:nvSpPr>
        <p:spPr>
          <a:xfrm>
            <a:off x="628650" y="1208015"/>
            <a:ext cx="7886700" cy="1055791"/>
          </a:xfrm>
        </p:spPr>
        <p:txBody>
          <a:bodyPr>
            <a:normAutofit/>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Earned Discharge Credit</a:t>
            </a:r>
            <a:endParaRPr lang="en-US" sz="6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245BE11-7E16-4320-8AEA-73890BF31E8C}"/>
              </a:ext>
            </a:extLst>
          </p:cNvPr>
          <p:cNvSpPr>
            <a:spLocks noGrp="1"/>
          </p:cNvSpPr>
          <p:nvPr>
            <p:ph idx="1"/>
          </p:nvPr>
        </p:nvSpPr>
        <p:spPr>
          <a:xfrm>
            <a:off x="628650" y="2114026"/>
            <a:ext cx="7886700" cy="4504888"/>
          </a:xfrm>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Arial" panose="020B0604020202020204" pitchFamily="34" charset="0"/>
              </a:rPr>
              <a:t> </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K.S.A. 38-2398  </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Rule 1801</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Earn credit for each month of substantial compliance with probation conditions</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Seven days credit beginning first full calendar month after placement on probation</a:t>
            </a:r>
          </a:p>
          <a:p>
            <a:pPr marL="342900" indent="-342900">
              <a:lnSpc>
                <a:spcPct val="107000"/>
              </a:lnSpc>
              <a:spcBef>
                <a:spcPts val="0"/>
              </a:spcBef>
              <a:buFont typeface="Symbol" panose="05050102010706020507" pitchFamily="18" charset="2"/>
              <a:buChar char=""/>
            </a:pPr>
            <a:endParaRPr lang="en-US" sz="2400" dirty="0">
              <a:effectLst/>
              <a:ea typeface="Calibri" panose="020F0502020204030204" pitchFamily="34" charset="0"/>
              <a:cs typeface="Arial" panose="020B0604020202020204" pitchFamily="34" charset="0"/>
            </a:endParaRPr>
          </a:p>
          <a:p>
            <a:endParaRPr lang="en-US" sz="3600" dirty="0">
              <a:cs typeface="Arial" panose="020B0604020202020204" pitchFamily="34" charset="0"/>
            </a:endParaRPr>
          </a:p>
        </p:txBody>
      </p:sp>
    </p:spTree>
    <p:extLst>
      <p:ext uri="{BB962C8B-B14F-4D97-AF65-F5344CB8AC3E}">
        <p14:creationId xmlns:p14="http://schemas.microsoft.com/office/powerpoint/2010/main" val="231222932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3B877-D3D1-4FF4-B748-CCB8B4D6718B}"/>
              </a:ext>
            </a:extLst>
          </p:cNvPr>
          <p:cNvSpPr>
            <a:spLocks noGrp="1"/>
          </p:cNvSpPr>
          <p:nvPr>
            <p:ph type="title"/>
          </p:nvPr>
        </p:nvSpPr>
        <p:spPr>
          <a:xfrm>
            <a:off x="628650" y="1208015"/>
            <a:ext cx="7886700" cy="1055791"/>
          </a:xfrm>
        </p:spPr>
        <p:txBody>
          <a:bodyPr>
            <a:normAutofit/>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Graduated Responses and Incentives</a:t>
            </a:r>
            <a:endParaRPr lang="en-US" sz="6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245BE11-7E16-4320-8AEA-73890BF31E8C}"/>
              </a:ext>
            </a:extLst>
          </p:cNvPr>
          <p:cNvSpPr>
            <a:spLocks noGrp="1"/>
          </p:cNvSpPr>
          <p:nvPr>
            <p:ph idx="1"/>
          </p:nvPr>
        </p:nvSpPr>
        <p:spPr>
          <a:xfrm>
            <a:off x="628650" y="2114026"/>
            <a:ext cx="7886700" cy="4504888"/>
          </a:xfrm>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Arial" panose="020B0604020202020204" pitchFamily="34" charset="0"/>
              </a:rPr>
              <a:t> </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K.S.A. 38-2392</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2017 AD 292</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Probation may be revoked only after</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Third or subsequent technical violations; </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Prior responses failed; and </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Probation officer documents that further graduated responses aren’t sufficient. </a:t>
            </a:r>
          </a:p>
          <a:p>
            <a:pPr marL="342900" indent="-342900">
              <a:lnSpc>
                <a:spcPct val="107000"/>
              </a:lnSpc>
              <a:spcBef>
                <a:spcPts val="0"/>
              </a:spcBef>
              <a:buFont typeface="Symbol" panose="05050102010706020507" pitchFamily="18" charset="2"/>
              <a:buChar char=""/>
            </a:pPr>
            <a:endParaRPr lang="en-US" sz="2400" dirty="0">
              <a:effectLst/>
              <a:ea typeface="Calibri" panose="020F0502020204030204" pitchFamily="34" charset="0"/>
              <a:cs typeface="Arial" panose="020B0604020202020204" pitchFamily="34" charset="0"/>
            </a:endParaRPr>
          </a:p>
          <a:p>
            <a:endParaRPr lang="en-US" sz="3600" dirty="0">
              <a:cs typeface="Arial" panose="020B0604020202020204" pitchFamily="34" charset="0"/>
            </a:endParaRPr>
          </a:p>
        </p:txBody>
      </p:sp>
    </p:spTree>
    <p:extLst>
      <p:ext uri="{BB962C8B-B14F-4D97-AF65-F5344CB8AC3E}">
        <p14:creationId xmlns:p14="http://schemas.microsoft.com/office/powerpoint/2010/main" val="64356700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61C638-8B1B-4913-B13F-B3AEB652783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Contact:</a:t>
            </a:r>
          </a:p>
        </p:txBody>
      </p:sp>
      <p:sp>
        <p:nvSpPr>
          <p:cNvPr id="6" name="Subtitle 5">
            <a:extLst>
              <a:ext uri="{FF2B5EF4-FFF2-40B4-BE49-F238E27FC236}">
                <a16:creationId xmlns:a16="http://schemas.microsoft.com/office/drawing/2014/main" id="{87B24D0B-560F-407F-98F6-6D3F9C6B169A}"/>
              </a:ext>
            </a:extLst>
          </p:cNvPr>
          <p:cNvSpPr>
            <a:spLocks noGrp="1"/>
          </p:cNvSpPr>
          <p:nvPr>
            <p:ph type="body" sz="half" idx="2"/>
          </p:nvPr>
        </p:nvSpPr>
        <p:spPr>
          <a:xfrm>
            <a:off x="221673" y="2484583"/>
            <a:ext cx="4350327" cy="3556000"/>
          </a:xfrm>
        </p:spPr>
        <p:txBody>
          <a:bodyPr/>
          <a:lstStyle/>
          <a:p>
            <a:r>
              <a:rPr lang="en-US" dirty="0"/>
              <a:t>Daniel Olson</a:t>
            </a:r>
          </a:p>
          <a:p>
            <a:r>
              <a:rPr lang="en-US" dirty="0"/>
              <a:t>Crossover Youth Coordinator</a:t>
            </a:r>
          </a:p>
          <a:p>
            <a:r>
              <a:rPr lang="en-US" dirty="0">
                <a:hlinkClick r:id="rId3"/>
              </a:rPr>
              <a:t>olsond@kscourts.org</a:t>
            </a:r>
            <a:endParaRPr lang="en-US" dirty="0"/>
          </a:p>
          <a:p>
            <a:r>
              <a:rPr lang="en-US" dirty="0"/>
              <a:t>(785)940-1333</a:t>
            </a:r>
          </a:p>
        </p:txBody>
      </p:sp>
    </p:spTree>
    <p:extLst>
      <p:ext uri="{BB962C8B-B14F-4D97-AF65-F5344CB8AC3E}">
        <p14:creationId xmlns:p14="http://schemas.microsoft.com/office/powerpoint/2010/main" val="31343523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70AD-DB83-837F-A164-EECCC32DBF59}"/>
              </a:ext>
            </a:extLst>
          </p:cNvPr>
          <p:cNvSpPr>
            <a:spLocks noGrp="1"/>
          </p:cNvSpPr>
          <p:nvPr>
            <p:ph type="title"/>
          </p:nvPr>
        </p:nvSpPr>
        <p:spPr>
          <a:xfrm>
            <a:off x="1622822" y="1901835"/>
            <a:ext cx="2949178" cy="582748"/>
          </a:xfrm>
        </p:spPr>
        <p:txBody>
          <a:bodyPr>
            <a:normAutofit fontScale="90000"/>
          </a:bodyPr>
          <a:lstStyle/>
          <a:p>
            <a:r>
              <a:rPr lang="en-US" dirty="0">
                <a:latin typeface="Arial" panose="020B0604020202020204" pitchFamily="34" charset="0"/>
                <a:cs typeface="Arial" panose="020B0604020202020204" pitchFamily="34" charset="0"/>
              </a:rPr>
              <a:t>Additional Contact</a:t>
            </a:r>
            <a:r>
              <a:rPr lang="en-US" dirty="0"/>
              <a:t>:</a:t>
            </a:r>
          </a:p>
        </p:txBody>
      </p:sp>
      <p:sp>
        <p:nvSpPr>
          <p:cNvPr id="3" name="Text Placeholder 2">
            <a:extLst>
              <a:ext uri="{FF2B5EF4-FFF2-40B4-BE49-F238E27FC236}">
                <a16:creationId xmlns:a16="http://schemas.microsoft.com/office/drawing/2014/main" id="{6D15E35A-0EF7-EAFB-A25B-31A0E7B2BA7D}"/>
              </a:ext>
            </a:extLst>
          </p:cNvPr>
          <p:cNvSpPr>
            <a:spLocks noGrp="1"/>
          </p:cNvSpPr>
          <p:nvPr>
            <p:ph type="body" sz="half" idx="2"/>
          </p:nvPr>
        </p:nvSpPr>
        <p:spPr/>
        <p:txBody>
          <a:bodyPr/>
          <a:lstStyle/>
          <a:p>
            <a:r>
              <a:rPr lang="en-US" dirty="0"/>
              <a:t>Peter Shay</a:t>
            </a:r>
          </a:p>
          <a:p>
            <a:r>
              <a:rPr lang="en-US" dirty="0"/>
              <a:t>Juvenile Court Services 18</a:t>
            </a:r>
            <a:r>
              <a:rPr lang="en-US" baseline="30000" dirty="0"/>
              <a:t>th</a:t>
            </a:r>
            <a:r>
              <a:rPr lang="en-US" dirty="0"/>
              <a:t> Judicial District</a:t>
            </a:r>
          </a:p>
          <a:p>
            <a:r>
              <a:rPr lang="en-US" dirty="0">
                <a:hlinkClick r:id="rId2"/>
              </a:rPr>
              <a:t>peter.shay@kscourts.gov</a:t>
            </a:r>
            <a:endParaRPr lang="en-US" dirty="0"/>
          </a:p>
          <a:p>
            <a:r>
              <a:rPr lang="en-US" dirty="0"/>
              <a:t>(316)660-5560</a:t>
            </a:r>
          </a:p>
        </p:txBody>
      </p:sp>
    </p:spTree>
    <p:extLst>
      <p:ext uri="{BB962C8B-B14F-4D97-AF65-F5344CB8AC3E}">
        <p14:creationId xmlns:p14="http://schemas.microsoft.com/office/powerpoint/2010/main" val="23369773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F830-FE84-D0DB-DA9B-AE1EFA96BE98}"/>
              </a:ext>
            </a:extLst>
          </p:cNvPr>
          <p:cNvSpPr>
            <a:spLocks noGrp="1"/>
          </p:cNvSpPr>
          <p:nvPr>
            <p:ph type="title"/>
          </p:nvPr>
        </p:nvSpPr>
        <p:spPr/>
        <p:txBody>
          <a:bodyPr/>
          <a:lstStyle/>
          <a:p>
            <a:r>
              <a:rPr lang="en-US" dirty="0"/>
              <a:t>Court Process</a:t>
            </a:r>
          </a:p>
        </p:txBody>
      </p:sp>
      <p:sp>
        <p:nvSpPr>
          <p:cNvPr id="3" name="Content Placeholder 2">
            <a:extLst>
              <a:ext uri="{FF2B5EF4-FFF2-40B4-BE49-F238E27FC236}">
                <a16:creationId xmlns:a16="http://schemas.microsoft.com/office/drawing/2014/main" id="{8F2123F7-A8D1-F8EA-3527-353A61C5B072}"/>
              </a:ext>
            </a:extLst>
          </p:cNvPr>
          <p:cNvSpPr>
            <a:spLocks noGrp="1"/>
          </p:cNvSpPr>
          <p:nvPr>
            <p:ph idx="1"/>
          </p:nvPr>
        </p:nvSpPr>
        <p:spPr/>
        <p:txBody>
          <a:bodyPr/>
          <a:lstStyle/>
          <a:p>
            <a:r>
              <a:rPr lang="en-US" dirty="0"/>
              <a:t>Detention Hearing</a:t>
            </a:r>
          </a:p>
          <a:p>
            <a:r>
              <a:rPr lang="en-US" dirty="0"/>
              <a:t>First Appearance </a:t>
            </a:r>
          </a:p>
          <a:p>
            <a:r>
              <a:rPr lang="en-US" dirty="0"/>
              <a:t>Plea Hearing</a:t>
            </a:r>
          </a:p>
          <a:p>
            <a:r>
              <a:rPr lang="en-US" dirty="0"/>
              <a:t>Assessments</a:t>
            </a:r>
          </a:p>
          <a:p>
            <a:r>
              <a:rPr lang="en-US" dirty="0"/>
              <a:t>Disposition Hearing</a:t>
            </a:r>
          </a:p>
          <a:p>
            <a:endParaRPr lang="en-US" dirty="0"/>
          </a:p>
          <a:p>
            <a:endParaRPr lang="en-US" dirty="0"/>
          </a:p>
        </p:txBody>
      </p:sp>
    </p:spTree>
    <p:extLst>
      <p:ext uri="{BB962C8B-B14F-4D97-AF65-F5344CB8AC3E}">
        <p14:creationId xmlns:p14="http://schemas.microsoft.com/office/powerpoint/2010/main" val="207614474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0D09-EB6C-96F9-C332-D16A80FB1B62}"/>
              </a:ext>
            </a:extLst>
          </p:cNvPr>
          <p:cNvSpPr>
            <a:spLocks noGrp="1"/>
          </p:cNvSpPr>
          <p:nvPr>
            <p:ph type="title"/>
          </p:nvPr>
        </p:nvSpPr>
        <p:spPr/>
        <p:txBody>
          <a:bodyPr>
            <a:normAutofit fontScale="90000"/>
          </a:bodyPr>
          <a:lstStyle/>
          <a:p>
            <a:r>
              <a:rPr lang="en-US" dirty="0"/>
              <a:t>Detention Hearing (KSA 38-2343)</a:t>
            </a:r>
          </a:p>
        </p:txBody>
      </p:sp>
      <p:sp>
        <p:nvSpPr>
          <p:cNvPr id="3" name="Content Placeholder 2">
            <a:extLst>
              <a:ext uri="{FF2B5EF4-FFF2-40B4-BE49-F238E27FC236}">
                <a16:creationId xmlns:a16="http://schemas.microsoft.com/office/drawing/2014/main" id="{6D497C39-325E-A325-079A-BEDC2EC5DF6B}"/>
              </a:ext>
            </a:extLst>
          </p:cNvPr>
          <p:cNvSpPr>
            <a:spLocks noGrp="1"/>
          </p:cNvSpPr>
          <p:nvPr>
            <p:ph idx="1"/>
          </p:nvPr>
        </p:nvSpPr>
        <p:spPr/>
        <p:txBody>
          <a:bodyPr>
            <a:normAutofit/>
          </a:bodyPr>
          <a:lstStyle/>
          <a:p>
            <a:r>
              <a:rPr lang="en-US" dirty="0"/>
              <a:t>48 </a:t>
            </a:r>
            <a:r>
              <a:rPr lang="en-US" dirty="0" err="1"/>
              <a:t>hrs</a:t>
            </a:r>
            <a:r>
              <a:rPr lang="en-US" dirty="0"/>
              <a:t> from detention admission</a:t>
            </a:r>
          </a:p>
          <a:p>
            <a:r>
              <a:rPr lang="en-US" dirty="0"/>
              <a:t>Alleged crime must equal adult felony or misdemeanor</a:t>
            </a:r>
          </a:p>
          <a:p>
            <a:r>
              <a:rPr lang="en-US" dirty="0"/>
              <a:t>Detention Review Hearing is conducted at least 14 days from the Judge’s detention order</a:t>
            </a:r>
          </a:p>
        </p:txBody>
      </p:sp>
    </p:spTree>
    <p:extLst>
      <p:ext uri="{BB962C8B-B14F-4D97-AF65-F5344CB8AC3E}">
        <p14:creationId xmlns:p14="http://schemas.microsoft.com/office/powerpoint/2010/main" val="4547400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3B877-D3D1-4FF4-B748-CCB8B4D6718B}"/>
              </a:ext>
            </a:extLst>
          </p:cNvPr>
          <p:cNvSpPr>
            <a:spLocks noGrp="1"/>
          </p:cNvSpPr>
          <p:nvPr>
            <p:ph type="title"/>
          </p:nvPr>
        </p:nvSpPr>
        <p:spPr>
          <a:xfrm>
            <a:off x="628650" y="1208015"/>
            <a:ext cx="7886700" cy="1055791"/>
          </a:xfrm>
        </p:spPr>
        <p:txBody>
          <a:bodyPr>
            <a:normAutofit/>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Immediate Intervention Programs</a:t>
            </a:r>
            <a:endParaRPr lang="en-US" sz="6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245BE11-7E16-4320-8AEA-73890BF31E8C}"/>
              </a:ext>
            </a:extLst>
          </p:cNvPr>
          <p:cNvSpPr>
            <a:spLocks noGrp="1"/>
          </p:cNvSpPr>
          <p:nvPr>
            <p:ph idx="1"/>
          </p:nvPr>
        </p:nvSpPr>
        <p:spPr>
          <a:xfrm>
            <a:off x="628650" y="2114026"/>
            <a:ext cx="7886700" cy="4504888"/>
          </a:xfrm>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Arial" panose="020B0604020202020204" pitchFamily="34" charset="0"/>
              </a:rPr>
              <a:t> </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K.S.A. 38-2346</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Pre-file</a:t>
            </a:r>
          </a:p>
          <a:p>
            <a:pPr marL="800100" lvl="1" indent="-342900">
              <a:lnSpc>
                <a:spcPct val="107000"/>
              </a:lnSpc>
              <a:spcBef>
                <a:spcPts val="0"/>
              </a:spcBef>
              <a:buFont typeface="Symbol" panose="05050102010706020507" pitchFamily="18" charset="2"/>
              <a:buChar char=""/>
            </a:pPr>
            <a:r>
              <a:rPr lang="en-US" sz="2000" dirty="0">
                <a:ea typeface="Calibri" panose="020F0502020204030204" pitchFamily="34" charset="0"/>
                <a:cs typeface="Arial" panose="020B0604020202020204" pitchFamily="34" charset="0"/>
              </a:rPr>
              <a:t>Post-file</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K.S.A. 38-2393 Multidisciplinary Teams</a:t>
            </a:r>
          </a:p>
          <a:p>
            <a:pPr marL="342900" indent="-342900">
              <a:lnSpc>
                <a:spcPct val="107000"/>
              </a:lnSpc>
              <a:spcBef>
                <a:spcPts val="0"/>
              </a:spcBef>
              <a:buFont typeface="Symbol" panose="05050102010706020507" pitchFamily="18" charset="2"/>
              <a:buChar char=""/>
            </a:pPr>
            <a:r>
              <a:rPr lang="en-US" sz="2400" dirty="0">
                <a:ea typeface="Calibri" panose="020F0502020204030204" pitchFamily="34" charset="0"/>
                <a:cs typeface="Arial" panose="020B0604020202020204" pitchFamily="34" charset="0"/>
              </a:rPr>
              <a:t>K.S.A. 38-2395 Standards </a:t>
            </a:r>
            <a:endParaRPr lang="en-US" sz="2400" dirty="0">
              <a:effectLst/>
              <a:ea typeface="Calibri" panose="020F0502020204030204" pitchFamily="34" charset="0"/>
              <a:cs typeface="Arial" panose="020B0604020202020204" pitchFamily="34" charset="0"/>
            </a:endParaRPr>
          </a:p>
          <a:p>
            <a:endParaRPr lang="en-US" sz="3600" dirty="0">
              <a:cs typeface="Arial" panose="020B0604020202020204" pitchFamily="34" charset="0"/>
            </a:endParaRPr>
          </a:p>
        </p:txBody>
      </p:sp>
    </p:spTree>
    <p:extLst>
      <p:ext uri="{BB962C8B-B14F-4D97-AF65-F5344CB8AC3E}">
        <p14:creationId xmlns:p14="http://schemas.microsoft.com/office/powerpoint/2010/main" val="90188242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E0C9-3CD8-5ED8-E276-AC007934DC2D}"/>
              </a:ext>
            </a:extLst>
          </p:cNvPr>
          <p:cNvSpPr>
            <a:spLocks noGrp="1"/>
          </p:cNvSpPr>
          <p:nvPr>
            <p:ph type="title"/>
          </p:nvPr>
        </p:nvSpPr>
        <p:spPr/>
        <p:txBody>
          <a:bodyPr/>
          <a:lstStyle/>
          <a:p>
            <a:r>
              <a:rPr lang="en-US" dirty="0"/>
              <a:t>First Appearance</a:t>
            </a:r>
          </a:p>
        </p:txBody>
      </p:sp>
      <p:sp>
        <p:nvSpPr>
          <p:cNvPr id="3" name="Content Placeholder 2">
            <a:extLst>
              <a:ext uri="{FF2B5EF4-FFF2-40B4-BE49-F238E27FC236}">
                <a16:creationId xmlns:a16="http://schemas.microsoft.com/office/drawing/2014/main" id="{9584D8A3-0969-539C-5D32-1FCAE9F83F62}"/>
              </a:ext>
            </a:extLst>
          </p:cNvPr>
          <p:cNvSpPr>
            <a:spLocks noGrp="1"/>
          </p:cNvSpPr>
          <p:nvPr>
            <p:ph idx="1"/>
          </p:nvPr>
        </p:nvSpPr>
        <p:spPr/>
        <p:txBody>
          <a:bodyPr/>
          <a:lstStyle/>
          <a:p>
            <a:r>
              <a:rPr lang="en-US" dirty="0"/>
              <a:t>Formal charges are read</a:t>
            </a:r>
          </a:p>
          <a:p>
            <a:r>
              <a:rPr lang="en-US" dirty="0"/>
              <a:t>Attorney is appointed if private counsel is not retained</a:t>
            </a:r>
          </a:p>
          <a:p>
            <a:r>
              <a:rPr lang="en-US" dirty="0"/>
              <a:t>Can be referred to Diversion</a:t>
            </a:r>
          </a:p>
          <a:p>
            <a:endParaRPr lang="en-US" dirty="0"/>
          </a:p>
          <a:p>
            <a:endParaRPr lang="en-US" dirty="0"/>
          </a:p>
        </p:txBody>
      </p:sp>
    </p:spTree>
    <p:extLst>
      <p:ext uri="{BB962C8B-B14F-4D97-AF65-F5344CB8AC3E}">
        <p14:creationId xmlns:p14="http://schemas.microsoft.com/office/powerpoint/2010/main" val="77976945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C383-DAF8-EC35-55F3-B26B0953AC8A}"/>
              </a:ext>
            </a:extLst>
          </p:cNvPr>
          <p:cNvSpPr>
            <a:spLocks noGrp="1"/>
          </p:cNvSpPr>
          <p:nvPr>
            <p:ph type="title"/>
          </p:nvPr>
        </p:nvSpPr>
        <p:spPr/>
        <p:txBody>
          <a:bodyPr/>
          <a:lstStyle/>
          <a:p>
            <a:r>
              <a:rPr lang="en-US" dirty="0"/>
              <a:t>Plea Hearing</a:t>
            </a:r>
          </a:p>
        </p:txBody>
      </p:sp>
      <p:sp>
        <p:nvSpPr>
          <p:cNvPr id="3" name="Content Placeholder 2">
            <a:extLst>
              <a:ext uri="{FF2B5EF4-FFF2-40B4-BE49-F238E27FC236}">
                <a16:creationId xmlns:a16="http://schemas.microsoft.com/office/drawing/2014/main" id="{BFBB2097-8759-789F-9B5B-A3597D47CE2B}"/>
              </a:ext>
            </a:extLst>
          </p:cNvPr>
          <p:cNvSpPr>
            <a:spLocks noGrp="1"/>
          </p:cNvSpPr>
          <p:nvPr>
            <p:ph idx="1"/>
          </p:nvPr>
        </p:nvSpPr>
        <p:spPr/>
        <p:txBody>
          <a:bodyPr/>
          <a:lstStyle/>
          <a:p>
            <a:r>
              <a:rPr lang="en-US" dirty="0"/>
              <a:t>Plea of Not Guilty, Nolo Contendere or Guilty</a:t>
            </a:r>
          </a:p>
          <a:p>
            <a:r>
              <a:rPr lang="en-US" dirty="0"/>
              <a:t>Pre-Disposition Investigation ordered</a:t>
            </a:r>
          </a:p>
          <a:p>
            <a:r>
              <a:rPr lang="en-US" dirty="0"/>
              <a:t>Youth Level of Service/Case Management Inventory ordered</a:t>
            </a:r>
          </a:p>
        </p:txBody>
      </p:sp>
    </p:spTree>
    <p:extLst>
      <p:ext uri="{BB962C8B-B14F-4D97-AF65-F5344CB8AC3E}">
        <p14:creationId xmlns:p14="http://schemas.microsoft.com/office/powerpoint/2010/main" val="363746295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C97F-268E-632E-CA3C-29CE2D86E603}"/>
              </a:ext>
            </a:extLst>
          </p:cNvPr>
          <p:cNvSpPr>
            <a:spLocks noGrp="1"/>
          </p:cNvSpPr>
          <p:nvPr>
            <p:ph type="ctrTitle"/>
          </p:nvPr>
        </p:nvSpPr>
        <p:spPr/>
        <p:txBody>
          <a:bodyPr/>
          <a:lstStyle/>
          <a:p>
            <a:r>
              <a:rPr lang="en-US" dirty="0"/>
              <a:t>Guiding Assessments</a:t>
            </a:r>
          </a:p>
        </p:txBody>
      </p:sp>
    </p:spTree>
    <p:extLst>
      <p:ext uri="{BB962C8B-B14F-4D97-AF65-F5344CB8AC3E}">
        <p14:creationId xmlns:p14="http://schemas.microsoft.com/office/powerpoint/2010/main" val="369469310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8DCD-8533-13E2-92D8-69862AB06DF7}"/>
              </a:ext>
            </a:extLst>
          </p:cNvPr>
          <p:cNvSpPr>
            <a:spLocks noGrp="1"/>
          </p:cNvSpPr>
          <p:nvPr>
            <p:ph type="title"/>
          </p:nvPr>
        </p:nvSpPr>
        <p:spPr/>
        <p:txBody>
          <a:bodyPr/>
          <a:lstStyle/>
          <a:p>
            <a:r>
              <a:rPr lang="en-US" dirty="0"/>
              <a:t>YLS/CMI</a:t>
            </a:r>
          </a:p>
        </p:txBody>
      </p:sp>
      <p:sp>
        <p:nvSpPr>
          <p:cNvPr id="3" name="Content Placeholder 2">
            <a:extLst>
              <a:ext uri="{FF2B5EF4-FFF2-40B4-BE49-F238E27FC236}">
                <a16:creationId xmlns:a16="http://schemas.microsoft.com/office/drawing/2014/main" id="{DBDDCE6D-A560-ADB4-9801-CC15552D454B}"/>
              </a:ext>
            </a:extLst>
          </p:cNvPr>
          <p:cNvSpPr>
            <a:spLocks noGrp="1"/>
          </p:cNvSpPr>
          <p:nvPr>
            <p:ph sz="half" idx="1"/>
          </p:nvPr>
        </p:nvSpPr>
        <p:spPr>
          <a:xfrm>
            <a:off x="221064" y="2352583"/>
            <a:ext cx="4293786" cy="4232747"/>
          </a:xfrm>
        </p:spPr>
        <p:txBody>
          <a:bodyPr>
            <a:normAutofit lnSpcReduction="10000"/>
          </a:bodyPr>
          <a:lstStyle/>
          <a:p>
            <a:r>
              <a:rPr lang="en-US" dirty="0"/>
              <a:t>Assessment reviews 8 domains/areas</a:t>
            </a:r>
          </a:p>
          <a:p>
            <a:pPr lvl="1"/>
            <a:r>
              <a:rPr lang="en-US" dirty="0"/>
              <a:t>Criminal History</a:t>
            </a:r>
          </a:p>
          <a:p>
            <a:pPr lvl="1"/>
            <a:r>
              <a:rPr lang="en-US" dirty="0"/>
              <a:t>Family Circumstances/Parenting</a:t>
            </a:r>
          </a:p>
          <a:p>
            <a:pPr lvl="1"/>
            <a:r>
              <a:rPr lang="en-US" dirty="0"/>
              <a:t>Education/Employment</a:t>
            </a:r>
          </a:p>
          <a:p>
            <a:pPr lvl="1"/>
            <a:r>
              <a:rPr lang="en-US" dirty="0"/>
              <a:t>Peer Relations</a:t>
            </a:r>
          </a:p>
          <a:p>
            <a:pPr lvl="1"/>
            <a:r>
              <a:rPr lang="en-US" dirty="0"/>
              <a:t>Substance Abuse</a:t>
            </a:r>
          </a:p>
          <a:p>
            <a:pPr lvl="1"/>
            <a:r>
              <a:rPr lang="en-US" dirty="0"/>
              <a:t>Leisure/Recreation</a:t>
            </a:r>
          </a:p>
          <a:p>
            <a:pPr lvl="1"/>
            <a:r>
              <a:rPr lang="en-US" dirty="0"/>
              <a:t>Personality/Behavior</a:t>
            </a:r>
          </a:p>
          <a:p>
            <a:pPr lvl="1"/>
            <a:r>
              <a:rPr lang="en-US" dirty="0"/>
              <a:t>Attitudes/Orientation</a:t>
            </a:r>
          </a:p>
          <a:p>
            <a:endParaRPr lang="en-US" dirty="0"/>
          </a:p>
        </p:txBody>
      </p:sp>
      <p:pic>
        <p:nvPicPr>
          <p:cNvPr id="6" name="Content Placeholder 5" descr="Chart that shows the Community Male YLS data">
            <a:extLst>
              <a:ext uri="{FF2B5EF4-FFF2-40B4-BE49-F238E27FC236}">
                <a16:creationId xmlns:a16="http://schemas.microsoft.com/office/drawing/2014/main" id="{72889CC3-1DA7-595E-E905-9173378913D2}"/>
              </a:ext>
            </a:extLst>
          </p:cNvPr>
          <p:cNvPicPr>
            <a:picLocks noGrp="1" noChangeAspect="1"/>
          </p:cNvPicPr>
          <p:nvPr>
            <p:ph sz="half" idx="2"/>
          </p:nvPr>
        </p:nvPicPr>
        <p:blipFill rotWithShape="1">
          <a:blip r:embed="rId3"/>
          <a:srcRect l="28072" t="5786" r="45641" b="56304"/>
          <a:stretch/>
        </p:blipFill>
        <p:spPr>
          <a:xfrm>
            <a:off x="4629152" y="1899138"/>
            <a:ext cx="4079629" cy="1841362"/>
          </a:xfrm>
        </p:spPr>
      </p:pic>
      <p:pic>
        <p:nvPicPr>
          <p:cNvPr id="8" name="Picture 7" descr="Chart that shows the Community Females YLS data">
            <a:extLst>
              <a:ext uri="{FF2B5EF4-FFF2-40B4-BE49-F238E27FC236}">
                <a16:creationId xmlns:a16="http://schemas.microsoft.com/office/drawing/2014/main" id="{F244DC96-9CD9-DF58-5279-FFB97CF84347}"/>
              </a:ext>
            </a:extLst>
          </p:cNvPr>
          <p:cNvPicPr>
            <a:picLocks noChangeAspect="1"/>
          </p:cNvPicPr>
          <p:nvPr/>
        </p:nvPicPr>
        <p:blipFill rotWithShape="1">
          <a:blip r:embed="rId4"/>
          <a:srcRect l="28242" t="14640" r="45384" b="52768"/>
          <a:stretch/>
        </p:blipFill>
        <p:spPr>
          <a:xfrm>
            <a:off x="4649247" y="3858567"/>
            <a:ext cx="4079629" cy="1841362"/>
          </a:xfrm>
          <a:prstGeom prst="rect">
            <a:avLst/>
          </a:prstGeom>
        </p:spPr>
      </p:pic>
    </p:spTree>
    <p:extLst>
      <p:ext uri="{BB962C8B-B14F-4D97-AF65-F5344CB8AC3E}">
        <p14:creationId xmlns:p14="http://schemas.microsoft.com/office/powerpoint/2010/main" val="14884139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1992-16BB-2F5C-7828-371E025E066D}"/>
              </a:ext>
            </a:extLst>
          </p:cNvPr>
          <p:cNvSpPr>
            <a:spLocks noGrp="1"/>
          </p:cNvSpPr>
          <p:nvPr>
            <p:ph type="title"/>
          </p:nvPr>
        </p:nvSpPr>
        <p:spPr/>
        <p:txBody>
          <a:bodyPr>
            <a:normAutofit fontScale="90000"/>
          </a:bodyPr>
          <a:lstStyle/>
          <a:p>
            <a:r>
              <a:rPr lang="en-US" dirty="0"/>
              <a:t>Pre-Disposition Investigation Report</a:t>
            </a:r>
          </a:p>
        </p:txBody>
      </p:sp>
      <p:sp>
        <p:nvSpPr>
          <p:cNvPr id="3" name="Content Placeholder 2">
            <a:extLst>
              <a:ext uri="{FF2B5EF4-FFF2-40B4-BE49-F238E27FC236}">
                <a16:creationId xmlns:a16="http://schemas.microsoft.com/office/drawing/2014/main" id="{3D712F88-9AB6-2FF3-F1A0-EDAB51FDF947}"/>
              </a:ext>
            </a:extLst>
          </p:cNvPr>
          <p:cNvSpPr>
            <a:spLocks noGrp="1"/>
          </p:cNvSpPr>
          <p:nvPr>
            <p:ph idx="1"/>
          </p:nvPr>
        </p:nvSpPr>
        <p:spPr/>
        <p:txBody>
          <a:bodyPr>
            <a:normAutofit/>
          </a:bodyPr>
          <a:lstStyle/>
          <a:p>
            <a:r>
              <a:rPr lang="en-US" sz="2000" dirty="0"/>
              <a:t>Detailed review of youth’s background</a:t>
            </a:r>
          </a:p>
          <a:p>
            <a:pPr lvl="1"/>
            <a:r>
              <a:rPr lang="en-US" sz="2000" dirty="0"/>
              <a:t>Prior/Current arrests</a:t>
            </a:r>
          </a:p>
          <a:p>
            <a:pPr lvl="1"/>
            <a:r>
              <a:rPr lang="en-US" sz="2000" dirty="0"/>
              <a:t>Prior/Current involvement with the Court</a:t>
            </a:r>
          </a:p>
          <a:p>
            <a:pPr lvl="1"/>
            <a:r>
              <a:rPr lang="en-US" sz="2000" dirty="0"/>
              <a:t>YLS/CMI score</a:t>
            </a:r>
          </a:p>
          <a:p>
            <a:pPr lvl="1"/>
            <a:r>
              <a:rPr lang="en-US" sz="2000" dirty="0"/>
              <a:t>Case Length limit</a:t>
            </a:r>
          </a:p>
          <a:p>
            <a:pPr lvl="1"/>
            <a:r>
              <a:rPr lang="en-US" sz="2000" dirty="0"/>
              <a:t>Special Conditions of Probation</a:t>
            </a:r>
          </a:p>
          <a:p>
            <a:pPr lvl="1"/>
            <a:endParaRPr lang="en-US" sz="1600" dirty="0"/>
          </a:p>
          <a:p>
            <a:pPr lvl="1"/>
            <a:endParaRPr lang="en-US" sz="1600" dirty="0"/>
          </a:p>
        </p:txBody>
      </p:sp>
    </p:spTree>
    <p:extLst>
      <p:ext uri="{BB962C8B-B14F-4D97-AF65-F5344CB8AC3E}">
        <p14:creationId xmlns:p14="http://schemas.microsoft.com/office/powerpoint/2010/main" val="1899332340"/>
      </p:ext>
    </p:extLst>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BPowerPointTemplateStandardWidth" id="{D075DC90-D38E-4BA0-9E91-3E1BF0CC126D}" vid="{1DB1F141-FD55-447B-B148-4DE78345725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KJBPowerPointTemplateStandardWidth</Template>
  <TotalTime>9241</TotalTime>
  <Words>2119</Words>
  <Application>Microsoft Office PowerPoint</Application>
  <PresentationFormat>On-screen Show (4:3)</PresentationFormat>
  <Paragraphs>142</Paragraphs>
  <Slides>18</Slides>
  <Notes>17</Notes>
  <HiddenSlides>0</HiddenSlides>
  <MMClips>0</MMClips>
  <ScaleCrop>false</ScaleCrop>
  <HeadingPairs>
    <vt:vector size="8" baseType="variant">
      <vt:variant>
        <vt:lpstr>Fonts Used</vt:lpstr>
      </vt:variant>
      <vt:variant>
        <vt:i4>8</vt:i4>
      </vt:variant>
      <vt:variant>
        <vt:lpstr>Theme</vt:lpstr>
      </vt:variant>
      <vt:variant>
        <vt:i4>3</vt:i4>
      </vt:variant>
      <vt:variant>
        <vt:lpstr>Slide Titles</vt:lpstr>
      </vt:variant>
      <vt:variant>
        <vt:i4>18</vt:i4>
      </vt:variant>
      <vt:variant>
        <vt:lpstr>Custom Shows</vt:lpstr>
      </vt:variant>
      <vt:variant>
        <vt:i4>1</vt:i4>
      </vt:variant>
    </vt:vector>
  </HeadingPairs>
  <TitlesOfParts>
    <vt:vector size="30" baseType="lpstr">
      <vt:lpstr>Arial</vt:lpstr>
      <vt:lpstr>Calibri</vt:lpstr>
      <vt:lpstr>Calibri Light</vt:lpstr>
      <vt:lpstr>Courier New</vt:lpstr>
      <vt:lpstr>Symbol</vt:lpstr>
      <vt:lpstr>Times New Roman</vt:lpstr>
      <vt:lpstr>Wingdings</vt:lpstr>
      <vt:lpstr>Work Sans</vt:lpstr>
      <vt:lpstr>Office Theme</vt:lpstr>
      <vt:lpstr>Custom Design</vt:lpstr>
      <vt:lpstr>1_Custom Design</vt:lpstr>
      <vt:lpstr>   Juvenile Justice Court Process</vt:lpstr>
      <vt:lpstr>Court Process</vt:lpstr>
      <vt:lpstr>Detention Hearing (KSA 38-2343)</vt:lpstr>
      <vt:lpstr>Immediate Intervention Programs</vt:lpstr>
      <vt:lpstr>First Appearance</vt:lpstr>
      <vt:lpstr>Plea Hearing</vt:lpstr>
      <vt:lpstr>Guiding Assessments</vt:lpstr>
      <vt:lpstr>YLS/CMI</vt:lpstr>
      <vt:lpstr>Pre-Disposition Investigation Report</vt:lpstr>
      <vt:lpstr>Case Length Limit and Probation Limits</vt:lpstr>
      <vt:lpstr>Disposition Hearing</vt:lpstr>
      <vt:lpstr>Probation Paths</vt:lpstr>
      <vt:lpstr>Court Service Officers</vt:lpstr>
      <vt:lpstr>Areas of focus</vt:lpstr>
      <vt:lpstr>Earned Discharge Credit</vt:lpstr>
      <vt:lpstr>Graduated Responses and Incentives</vt:lpstr>
      <vt:lpstr>Contact:</vt:lpstr>
      <vt:lpstr>Additional Contact:</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Practices in Child Welfare Law CLE will begin shortly.</dc:title>
  <dc:creator>Amy Raymond</dc:creator>
  <cp:lastModifiedBy>Fertner, Robin</cp:lastModifiedBy>
  <cp:revision>167</cp:revision>
  <cp:lastPrinted>2022-11-21T19:13:19Z</cp:lastPrinted>
  <dcterms:created xsi:type="dcterms:W3CDTF">2021-07-01T14:41:05Z</dcterms:created>
  <dcterms:modified xsi:type="dcterms:W3CDTF">2026-06-08T18:09:18Z</dcterms:modified>
</cp:coreProperties>
</file>