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26"/>
  </p:notesMasterIdLst>
  <p:sldIdLst>
    <p:sldId id="387" r:id="rId3"/>
    <p:sldId id="2309" r:id="rId4"/>
    <p:sldId id="2277" r:id="rId5"/>
    <p:sldId id="2318" r:id="rId6"/>
    <p:sldId id="2319" r:id="rId7"/>
    <p:sldId id="2296" r:id="rId8"/>
    <p:sldId id="2307" r:id="rId9"/>
    <p:sldId id="2317" r:id="rId10"/>
    <p:sldId id="2314" r:id="rId11"/>
    <p:sldId id="2313" r:id="rId12"/>
    <p:sldId id="2274" r:id="rId13"/>
    <p:sldId id="2315" r:id="rId14"/>
    <p:sldId id="2316" r:id="rId15"/>
    <p:sldId id="2305" r:id="rId16"/>
    <p:sldId id="2273" r:id="rId17"/>
    <p:sldId id="2297" r:id="rId18"/>
    <p:sldId id="2308" r:id="rId19"/>
    <p:sldId id="2213" r:id="rId20"/>
    <p:sldId id="2242" r:id="rId21"/>
    <p:sldId id="2294" r:id="rId22"/>
    <p:sldId id="398" r:id="rId23"/>
    <p:sldId id="2312" r:id="rId24"/>
    <p:sldId id="402"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a Freed  [DCF]" initials="TF[" lastIdx="10" clrIdx="0">
    <p:extLst>
      <p:ext uri="{19B8F6BF-5375-455C-9EA6-DF929625EA0E}">
        <p15:presenceInfo xmlns:p15="http://schemas.microsoft.com/office/powerpoint/2012/main" userId="S-1-5-21-72498579-467515028-2993947657-63560" providerId="AD"/>
      </p:ext>
    </p:extLst>
  </p:cmAuthor>
  <p:cmAuthor id="2" name="Lindsay Gray  [DCF]" initials="LG[" lastIdx="5" clrIdx="1">
    <p:extLst>
      <p:ext uri="{19B8F6BF-5375-455C-9EA6-DF929625EA0E}">
        <p15:presenceInfo xmlns:p15="http://schemas.microsoft.com/office/powerpoint/2012/main" userId="S-1-5-21-72498579-467515028-2993947657-106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7C"/>
    <a:srgbClr val="FDB825"/>
    <a:srgbClr val="5769AE"/>
    <a:srgbClr val="292A66"/>
    <a:srgbClr val="C6C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6" autoAdjust="0"/>
    <p:restoredTop sz="86420" autoAdjust="0"/>
  </p:normalViewPr>
  <p:slideViewPr>
    <p:cSldViewPr snapToGrid="0">
      <p:cViewPr varScale="1">
        <p:scale>
          <a:sx n="139" d="100"/>
          <a:sy n="139" d="100"/>
        </p:scale>
        <p:origin x="196" y="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7" d="100"/>
          <a:sy n="67" d="100"/>
        </p:scale>
        <p:origin x="327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1235751546425059"/>
          <c:y val="0.89870697411718159"/>
          <c:w val="0.72945414752609794"/>
          <c:h val="8.44680788582175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0.17459</cdr:x>
      <cdr:y>0</cdr:y>
    </cdr:from>
    <cdr:to>
      <cdr:x>0.69346</cdr:x>
      <cdr:y>1</cdr:y>
    </cdr:to>
    <cdr:pic>
      <cdr:nvPicPr>
        <cdr:cNvPr id="2" name="chart" descr="Diagram showing TDM Meeting Guidelines">
          <a:extLst xmlns:a="http://schemas.openxmlformats.org/drawingml/2006/main">
            <a:ext uri="{FF2B5EF4-FFF2-40B4-BE49-F238E27FC236}">
              <a16:creationId xmlns:a16="http://schemas.microsoft.com/office/drawing/2014/main" id="{8FAF6F9A-8C7B-630D-AED5-5608E1DD793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16000" y="0"/>
          <a:ext cx="3019425" cy="420624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4BFF78-BB3F-46A1-A331-51E33E7A113C}" type="datetimeFigureOut">
              <a:rPr lang="en-US" smtClean="0"/>
              <a:t>6/8/2026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D7EEA0-959F-4434-BFB8-86DBD5A6643D}" type="slidenum">
              <a:rPr lang="en-US" smtClean="0"/>
              <a:t>‹#›</a:t>
            </a:fld>
            <a:endParaRPr lang="en-US"/>
          </a:p>
        </p:txBody>
      </p:sp>
    </p:spTree>
    <p:extLst>
      <p:ext uri="{BB962C8B-B14F-4D97-AF65-F5344CB8AC3E}">
        <p14:creationId xmlns:p14="http://schemas.microsoft.com/office/powerpoint/2010/main" val="2409969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Gypsy.Hanks@ks.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Elisa / Kristin </a:t>
            </a:r>
          </a:p>
        </p:txBody>
      </p:sp>
      <p:sp>
        <p:nvSpPr>
          <p:cNvPr id="4" name="Slide Number Placeholder 3"/>
          <p:cNvSpPr>
            <a:spLocks noGrp="1"/>
          </p:cNvSpPr>
          <p:nvPr>
            <p:ph type="sldNum" sz="quarter" idx="5"/>
          </p:nvPr>
        </p:nvSpPr>
        <p:spPr/>
        <p:txBody>
          <a:bodyPr/>
          <a:lstStyle/>
          <a:p>
            <a:fld id="{D1D7EEA0-959F-4434-BFB8-86DBD5A6643D}" type="slidenum">
              <a:rPr lang="en-US" smtClean="0"/>
              <a:t>1</a:t>
            </a:fld>
            <a:endParaRPr lang="en-US" dirty="0"/>
          </a:p>
        </p:txBody>
      </p:sp>
    </p:spTree>
    <p:extLst>
      <p:ext uri="{BB962C8B-B14F-4D97-AF65-F5344CB8AC3E}">
        <p14:creationId xmlns:p14="http://schemas.microsoft.com/office/powerpoint/2010/main" val="3688314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83E30-0B5F-1E75-0A2C-46F371EF4BE1}"/>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FB767ADD-F043-7ADD-0AEC-EA3BB8697A73}"/>
              </a:ext>
            </a:extLst>
          </p:cNvPr>
          <p:cNvSpPr>
            <a:spLocks noGrp="1"/>
          </p:cNvSpPr>
          <p:nvPr>
            <p:ph type="body" idx="1"/>
          </p:nvPr>
        </p:nvSpPr>
        <p:spPr/>
        <p:txBody>
          <a:bodyPr/>
          <a:lstStyle/>
          <a:p>
            <a:r>
              <a:rPr lang="en-US" dirty="0"/>
              <a:t>ELISA</a:t>
            </a:r>
          </a:p>
        </p:txBody>
      </p:sp>
    </p:spTree>
    <p:extLst>
      <p:ext uri="{BB962C8B-B14F-4D97-AF65-F5344CB8AC3E}">
        <p14:creationId xmlns:p14="http://schemas.microsoft.com/office/powerpoint/2010/main" val="2929117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F64E8-8A3C-503D-44A4-5BFEFAFDAA2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A66DC02E-B8A8-999F-8F06-544453EA06F9}"/>
              </a:ext>
            </a:extLst>
          </p:cNvPr>
          <p:cNvSpPr>
            <a:spLocks noGrp="1"/>
          </p:cNvSpPr>
          <p:nvPr>
            <p:ph type="body" idx="1"/>
          </p:nvPr>
        </p:nvSpPr>
        <p:spPr/>
        <p:txBody>
          <a:bodyPr/>
          <a:lstStyle/>
          <a:p>
            <a:r>
              <a:rPr lang="en-US" dirty="0"/>
              <a:t>ELISA</a:t>
            </a:r>
          </a:p>
        </p:txBody>
      </p:sp>
    </p:spTree>
    <p:extLst>
      <p:ext uri="{BB962C8B-B14F-4D97-AF65-F5344CB8AC3E}">
        <p14:creationId xmlns:p14="http://schemas.microsoft.com/office/powerpoint/2010/main" val="62326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Elisa</a:t>
            </a:r>
          </a:p>
        </p:txBody>
      </p:sp>
      <p:sp>
        <p:nvSpPr>
          <p:cNvPr id="4" name="Slide Number Placeholder 3"/>
          <p:cNvSpPr>
            <a:spLocks noGrp="1"/>
          </p:cNvSpPr>
          <p:nvPr>
            <p:ph type="sldNum" sz="quarter" idx="5"/>
          </p:nvPr>
        </p:nvSpPr>
        <p:spPr/>
        <p:txBody>
          <a:bodyPr/>
          <a:lstStyle/>
          <a:p>
            <a:fld id="{D1D7EEA0-959F-4434-BFB8-86DBD5A6643D}" type="slidenum">
              <a:rPr lang="en-US" smtClean="0"/>
              <a:t>14</a:t>
            </a:fld>
            <a:endParaRPr lang="en-US" dirty="0"/>
          </a:p>
        </p:txBody>
      </p:sp>
    </p:spTree>
    <p:extLst>
      <p:ext uri="{BB962C8B-B14F-4D97-AF65-F5344CB8AC3E}">
        <p14:creationId xmlns:p14="http://schemas.microsoft.com/office/powerpoint/2010/main" val="222235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r>
              <a:rPr lang="en-US" dirty="0" err="1"/>
              <a:t>elisa</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3811AC-DDDF-4D57-94CD-34F32A7D5E8F}"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6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1655338">
              <a:defRPr/>
            </a:pPr>
            <a:r>
              <a:rPr lang="en-US" b="1" dirty="0" err="1"/>
              <a:t>elisa</a:t>
            </a: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3811AC-DDDF-4D57-94CD-34F32A7D5E8F}"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425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t>
            </a:r>
          </a:p>
        </p:txBody>
      </p:sp>
      <p:sp>
        <p:nvSpPr>
          <p:cNvPr id="4" name="Slide Number Placeholder 3"/>
          <p:cNvSpPr>
            <a:spLocks noGrp="1"/>
          </p:cNvSpPr>
          <p:nvPr>
            <p:ph type="sldNum" sz="quarter" idx="5"/>
          </p:nvPr>
        </p:nvSpPr>
        <p:spPr/>
        <p:txBody>
          <a:bodyPr/>
          <a:lstStyle/>
          <a:p>
            <a:fld id="{D1D7EEA0-959F-4434-BFB8-86DBD5A6643D}" type="slidenum">
              <a:rPr lang="en-US" smtClean="0"/>
              <a:t>17</a:t>
            </a:fld>
            <a:endParaRPr lang="en-US"/>
          </a:p>
        </p:txBody>
      </p:sp>
    </p:spTree>
    <p:extLst>
      <p:ext uri="{BB962C8B-B14F-4D97-AF65-F5344CB8AC3E}">
        <p14:creationId xmlns:p14="http://schemas.microsoft.com/office/powerpoint/2010/main" val="53445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KRISTIN</a:t>
            </a:r>
          </a:p>
          <a:p>
            <a:r>
              <a:rPr lang="en-US" sz="1200"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A Team Decision Making meeting or TDM Meeting is a tool designed to increase agency transparency with families when DCF has safety concerns and is considering separating a child from their parent or caregiver. Families and their entire support network are invited to these meetings and are given the opportunity to be active participants in making the safest, least restrictive placement decision alongside DCF staff and other community partners”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 TDM is NOT intended to prevent foster care, rather they are intended to help create a lasting safety plan by exploring services and all support options, and to ensure that all efforts are made to explore natural supports when separation is unavoidable</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098436-7288-43A0-9239-F35C2EDA3045}"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51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4800" y="673100"/>
            <a:ext cx="10755313" cy="6049963"/>
          </a:xfrm>
        </p:spPr>
      </p:sp>
      <p:sp>
        <p:nvSpPr>
          <p:cNvPr id="3" name="Notes Placeholder 2"/>
          <p:cNvSpPr>
            <a:spLocks noGrp="1"/>
          </p:cNvSpPr>
          <p:nvPr>
            <p:ph type="body" idx="1"/>
          </p:nvPr>
        </p:nvSpPr>
        <p:spPr>
          <a:xfrm>
            <a:off x="2152519" y="6790849"/>
            <a:ext cx="17220149" cy="5724380"/>
          </a:xfrm>
        </p:spPr>
        <p:txBody>
          <a:bodyPr/>
          <a:lstStyle/>
          <a:p>
            <a:r>
              <a:rPr lang="en-US" dirty="0"/>
              <a:t>Kristin</a:t>
            </a:r>
          </a:p>
          <a:p>
            <a:r>
              <a:rPr lang="en-US" dirty="0"/>
              <a:t>THE OTHER EVIDENCE BASED MODEL I WANT SHARE ABOUT IS Family finding </a:t>
            </a:r>
          </a:p>
          <a:p>
            <a:endParaRPr lang="en-US" dirty="0"/>
          </a:p>
          <a:p>
            <a:r>
              <a:rPr lang="en-US" dirty="0"/>
              <a:t>  This slide speaks for itself.  We believe that every youth has family, and we will find them.</a:t>
            </a:r>
          </a:p>
          <a:p>
            <a:r>
              <a:rPr lang="en-US" dirty="0"/>
              <a:t>  If a child ends up in foster care they become lonely and that is devastating to the child. </a:t>
            </a:r>
          </a:p>
          <a:p>
            <a:r>
              <a:rPr lang="en-US" dirty="0"/>
              <a:t>Youth need to feel a sense of belonging. A meaningful, life-long connection to family and community is closely associated with positive outcomes.   </a:t>
            </a:r>
          </a:p>
          <a:p>
            <a:r>
              <a:rPr lang="en-US" dirty="0"/>
              <a:t>This core belief impacts everything DCF does for our families. </a:t>
            </a:r>
          </a:p>
        </p:txBody>
      </p:sp>
      <p:sp>
        <p:nvSpPr>
          <p:cNvPr id="5" name="Date Placeholder 4">
            <a:extLst>
              <a:ext uri="{FF2B5EF4-FFF2-40B4-BE49-F238E27FC236}">
                <a16:creationId xmlns:a16="http://schemas.microsoft.com/office/drawing/2014/main" id="{C606B875-AAFC-40C1-96B4-C8DD9EE0C3FA}"/>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8/2020</a:t>
            </a:r>
          </a:p>
        </p:txBody>
      </p:sp>
    </p:spTree>
    <p:extLst>
      <p:ext uri="{BB962C8B-B14F-4D97-AF65-F5344CB8AC3E}">
        <p14:creationId xmlns:p14="http://schemas.microsoft.com/office/powerpoint/2010/main" val="249822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Kristin</a:t>
            </a:r>
          </a:p>
        </p:txBody>
      </p:sp>
      <p:sp>
        <p:nvSpPr>
          <p:cNvPr id="4" name="Slide Number Placeholder 3"/>
          <p:cNvSpPr>
            <a:spLocks noGrp="1"/>
          </p:cNvSpPr>
          <p:nvPr>
            <p:ph type="sldNum" sz="quarter" idx="5"/>
          </p:nvPr>
        </p:nvSpPr>
        <p:spPr/>
        <p:txBody>
          <a:bodyPr/>
          <a:lstStyle/>
          <a:p>
            <a:fld id="{D1D7EEA0-959F-4434-BFB8-86DBD5A6643D}" type="slidenum">
              <a:rPr lang="en-US" smtClean="0"/>
              <a:t>20</a:t>
            </a:fld>
            <a:endParaRPr lang="en-US"/>
          </a:p>
        </p:txBody>
      </p:sp>
    </p:spTree>
    <p:extLst>
      <p:ext uri="{BB962C8B-B14F-4D97-AF65-F5344CB8AC3E}">
        <p14:creationId xmlns:p14="http://schemas.microsoft.com/office/powerpoint/2010/main" val="84832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Kristin</a:t>
            </a:r>
          </a:p>
          <a:p>
            <a:r>
              <a:rPr lang="en-US" dirty="0"/>
              <a:t>Wrap up</a:t>
            </a:r>
          </a:p>
        </p:txBody>
      </p:sp>
      <p:sp>
        <p:nvSpPr>
          <p:cNvPr id="4" name="Slide Number Placeholder 3"/>
          <p:cNvSpPr>
            <a:spLocks noGrp="1"/>
          </p:cNvSpPr>
          <p:nvPr>
            <p:ph type="sldNum" sz="quarter" idx="5"/>
          </p:nvPr>
        </p:nvSpPr>
        <p:spPr/>
        <p:txBody>
          <a:bodyPr/>
          <a:lstStyle/>
          <a:p>
            <a:fld id="{D1D7EEA0-959F-4434-BFB8-86DBD5A6643D}" type="slidenum">
              <a:rPr lang="en-US" smtClean="0"/>
              <a:t>21</a:t>
            </a:fld>
            <a:endParaRPr lang="en-US"/>
          </a:p>
        </p:txBody>
      </p:sp>
    </p:spTree>
    <p:extLst>
      <p:ext uri="{BB962C8B-B14F-4D97-AF65-F5344CB8AC3E}">
        <p14:creationId xmlns:p14="http://schemas.microsoft.com/office/powerpoint/2010/main" val="266150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ELISA</a:t>
            </a:r>
          </a:p>
          <a:p>
            <a:r>
              <a:rPr lang="en-US" dirty="0"/>
              <a:t>In general Crossover Youth are youth who experience maltreatment and also engage in delinquent behaviors. And while Crossover Youth is the blanket term there are different types of crossover youth and other terminology you may hear. You will hear the Kansas definition of Crossover Youth in a few slides.</a:t>
            </a:r>
          </a:p>
          <a:p>
            <a:r>
              <a:rPr lang="en-US" dirty="0"/>
              <a:t>Dual System/Dually involved: youth involved with or have a pending referral with both the CW and JJ systems. </a:t>
            </a:r>
          </a:p>
          <a:p>
            <a:r>
              <a:rPr lang="en-US" dirty="0"/>
              <a:t>Dually Adjudicated = formally adjudicated in both child welfare &amp; juvenile justice systems</a:t>
            </a:r>
          </a:p>
          <a:p>
            <a:r>
              <a:rPr lang="en-US" dirty="0"/>
              <a:t>Dual Contact = contact with child welfare &amp; juvenile, but at different times.</a:t>
            </a:r>
          </a:p>
          <a:p>
            <a:endParaRPr lang="en-US" dirty="0"/>
          </a:p>
        </p:txBody>
      </p:sp>
      <p:sp>
        <p:nvSpPr>
          <p:cNvPr id="4" name="Slide Number Placeholder 3"/>
          <p:cNvSpPr>
            <a:spLocks noGrp="1"/>
          </p:cNvSpPr>
          <p:nvPr>
            <p:ph type="sldNum" sz="quarter" idx="5"/>
          </p:nvPr>
        </p:nvSpPr>
        <p:spPr/>
        <p:txBody>
          <a:bodyPr/>
          <a:lstStyle/>
          <a:p>
            <a:fld id="{D1D7EEA0-959F-4434-BFB8-86DBD5A6643D}" type="slidenum">
              <a:rPr lang="en-US" smtClean="0"/>
              <a:t>2</a:t>
            </a:fld>
            <a:endParaRPr lang="en-US" dirty="0"/>
          </a:p>
        </p:txBody>
      </p:sp>
    </p:spTree>
    <p:extLst>
      <p:ext uri="{BB962C8B-B14F-4D97-AF65-F5344CB8AC3E}">
        <p14:creationId xmlns:p14="http://schemas.microsoft.com/office/powerpoint/2010/main" val="387360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KRISTIN</a:t>
            </a:r>
          </a:p>
        </p:txBody>
      </p:sp>
      <p:sp>
        <p:nvSpPr>
          <p:cNvPr id="4" name="Slide Number Placeholder 3"/>
          <p:cNvSpPr>
            <a:spLocks noGrp="1"/>
          </p:cNvSpPr>
          <p:nvPr>
            <p:ph type="sldNum" sz="quarter" idx="5"/>
          </p:nvPr>
        </p:nvSpPr>
        <p:spPr/>
        <p:txBody>
          <a:bodyPr/>
          <a:lstStyle/>
          <a:p>
            <a:fld id="{D1D7EEA0-959F-4434-BFB8-86DBD5A6643D}" type="slidenum">
              <a:rPr lang="en-US" smtClean="0"/>
              <a:t>3</a:t>
            </a:fld>
            <a:endParaRPr lang="en-US" dirty="0"/>
          </a:p>
        </p:txBody>
      </p:sp>
    </p:spTree>
    <p:extLst>
      <p:ext uri="{BB962C8B-B14F-4D97-AF65-F5344CB8AC3E}">
        <p14:creationId xmlns:p14="http://schemas.microsoft.com/office/powerpoint/2010/main" val="223944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KRISTIN</a:t>
            </a:r>
          </a:p>
        </p:txBody>
      </p:sp>
      <p:sp>
        <p:nvSpPr>
          <p:cNvPr id="4" name="Slide Number Placeholder 3"/>
          <p:cNvSpPr>
            <a:spLocks noGrp="1"/>
          </p:cNvSpPr>
          <p:nvPr>
            <p:ph type="sldNum" sz="quarter" idx="5"/>
          </p:nvPr>
        </p:nvSpPr>
        <p:spPr/>
        <p:txBody>
          <a:bodyPr/>
          <a:lstStyle/>
          <a:p>
            <a:fld id="{D1D7EEA0-959F-4434-BFB8-86DBD5A6643D}" type="slidenum">
              <a:rPr lang="en-US" smtClean="0"/>
              <a:t>6</a:t>
            </a:fld>
            <a:endParaRPr lang="en-US" dirty="0"/>
          </a:p>
        </p:txBody>
      </p:sp>
    </p:spTree>
    <p:extLst>
      <p:ext uri="{BB962C8B-B14F-4D97-AF65-F5344CB8AC3E}">
        <p14:creationId xmlns:p14="http://schemas.microsoft.com/office/powerpoint/2010/main" val="370793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ELISA</a:t>
            </a:r>
          </a:p>
        </p:txBody>
      </p:sp>
      <p:sp>
        <p:nvSpPr>
          <p:cNvPr id="4" name="Slide Number Placeholder 3"/>
          <p:cNvSpPr>
            <a:spLocks noGrp="1"/>
          </p:cNvSpPr>
          <p:nvPr>
            <p:ph type="sldNum" sz="quarter" idx="5"/>
          </p:nvPr>
        </p:nvSpPr>
        <p:spPr/>
        <p:txBody>
          <a:bodyPr/>
          <a:lstStyle/>
          <a:p>
            <a:fld id="{D1D7EEA0-959F-4434-BFB8-86DBD5A6643D}" type="slidenum">
              <a:rPr lang="en-US" smtClean="0"/>
              <a:t>7</a:t>
            </a:fld>
            <a:endParaRPr lang="en-US" dirty="0"/>
          </a:p>
        </p:txBody>
      </p:sp>
    </p:spTree>
    <p:extLst>
      <p:ext uri="{BB962C8B-B14F-4D97-AF65-F5344CB8AC3E}">
        <p14:creationId xmlns:p14="http://schemas.microsoft.com/office/powerpoint/2010/main" val="177848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FB1A0-C75E-3EB3-68B7-0DC3466FC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3F585-829C-9DE0-35AC-0936299FD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E2802-7C4B-8C85-EF2C-8243B8938C4C}"/>
              </a:ext>
            </a:extLst>
          </p:cNvPr>
          <p:cNvSpPr>
            <a:spLocks noGrp="1"/>
          </p:cNvSpPr>
          <p:nvPr>
            <p:ph type="body" idx="1"/>
          </p:nvPr>
        </p:nvSpPr>
        <p:spPr/>
        <p:txBody>
          <a:bodyPr/>
          <a:lstStyle/>
          <a:p>
            <a:r>
              <a:rPr lang="en-US" dirty="0"/>
              <a:t>ELISA</a:t>
            </a:r>
          </a:p>
        </p:txBody>
      </p:sp>
      <p:sp>
        <p:nvSpPr>
          <p:cNvPr id="4" name="Slide Number Placeholder 3">
            <a:extLst>
              <a:ext uri="{FF2B5EF4-FFF2-40B4-BE49-F238E27FC236}">
                <a16:creationId xmlns:a16="http://schemas.microsoft.com/office/drawing/2014/main" id="{708F9787-B797-A0CD-34A1-39195EB87970}"/>
              </a:ext>
            </a:extLst>
          </p:cNvPr>
          <p:cNvSpPr>
            <a:spLocks noGrp="1"/>
          </p:cNvSpPr>
          <p:nvPr>
            <p:ph type="sldNum" sz="quarter" idx="5"/>
          </p:nvPr>
        </p:nvSpPr>
        <p:spPr/>
        <p:txBody>
          <a:bodyPr/>
          <a:lstStyle/>
          <a:p>
            <a:fld id="{D1D7EEA0-959F-4434-BFB8-86DBD5A6643D}" type="slidenum">
              <a:rPr lang="en-US" smtClean="0"/>
              <a:t>8</a:t>
            </a:fld>
            <a:endParaRPr lang="en-US" dirty="0"/>
          </a:p>
        </p:txBody>
      </p:sp>
    </p:spTree>
    <p:extLst>
      <p:ext uri="{BB962C8B-B14F-4D97-AF65-F5344CB8AC3E}">
        <p14:creationId xmlns:p14="http://schemas.microsoft.com/office/powerpoint/2010/main" val="304253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ELISA</a:t>
            </a:r>
          </a:p>
        </p:txBody>
      </p:sp>
      <p:sp>
        <p:nvSpPr>
          <p:cNvPr id="4" name="Slide Number Placeholder 3"/>
          <p:cNvSpPr>
            <a:spLocks noGrp="1"/>
          </p:cNvSpPr>
          <p:nvPr>
            <p:ph type="sldNum" sz="quarter" idx="5"/>
          </p:nvPr>
        </p:nvSpPr>
        <p:spPr/>
        <p:txBody>
          <a:bodyPr/>
          <a:lstStyle/>
          <a:p>
            <a:fld id="{D1D7EEA0-959F-4434-BFB8-86DBD5A6643D}" type="slidenum">
              <a:rPr lang="en-US" smtClean="0"/>
              <a:t>9</a:t>
            </a:fld>
            <a:endParaRPr lang="en-US" dirty="0"/>
          </a:p>
        </p:txBody>
      </p:sp>
    </p:spTree>
    <p:extLst>
      <p:ext uri="{BB962C8B-B14F-4D97-AF65-F5344CB8AC3E}">
        <p14:creationId xmlns:p14="http://schemas.microsoft.com/office/powerpoint/2010/main" val="308597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ELISA</a:t>
            </a:r>
          </a:p>
        </p:txBody>
      </p:sp>
      <p:sp>
        <p:nvSpPr>
          <p:cNvPr id="4" name="Slide Number Placeholder 3"/>
          <p:cNvSpPr>
            <a:spLocks noGrp="1"/>
          </p:cNvSpPr>
          <p:nvPr>
            <p:ph type="sldNum" sz="quarter" idx="5"/>
          </p:nvPr>
        </p:nvSpPr>
        <p:spPr/>
        <p:txBody>
          <a:bodyPr/>
          <a:lstStyle/>
          <a:p>
            <a:fld id="{D1D7EEA0-959F-4434-BFB8-86DBD5A6643D}" type="slidenum">
              <a:rPr lang="en-US" smtClean="0"/>
              <a:t>10</a:t>
            </a:fld>
            <a:endParaRPr lang="en-US" dirty="0"/>
          </a:p>
        </p:txBody>
      </p:sp>
    </p:spTree>
    <p:extLst>
      <p:ext uri="{BB962C8B-B14F-4D97-AF65-F5344CB8AC3E}">
        <p14:creationId xmlns:p14="http://schemas.microsoft.com/office/powerpoint/2010/main" val="34254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D0DD05A-935A-5442-A9FE-8F8725B5ED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ELISA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Child Protection Prog. Admin	Stephanie Uhlik	Stephanie.Uhlik@ks.gov</a:t>
            </a:r>
          </a:p>
          <a:p>
            <a:r>
              <a:rPr lang="en-US" sz="1200" kern="1200" dirty="0">
                <a:solidFill>
                  <a:schemeClr val="tx1"/>
                </a:solidFill>
                <a:effectLst/>
                <a:latin typeface="+mn-lt"/>
                <a:ea typeface="+mn-ea"/>
                <a:cs typeface="+mn-cs"/>
              </a:rPr>
              <a:t> Child Protection Prog. Admin	Anne Ellis</a:t>
            </a:r>
            <a:r>
              <a:rPr lang="en-US" sz="1200" kern="1200" baseline="0" dirty="0">
                <a:solidFill>
                  <a:schemeClr val="tx1"/>
                </a:solidFill>
                <a:effectLst/>
                <a:latin typeface="+mn-lt"/>
                <a:ea typeface="+mn-ea"/>
                <a:cs typeface="+mn-cs"/>
              </a:rPr>
              <a:t>		</a:t>
            </a:r>
            <a:r>
              <a:rPr lang="en-US" sz="1200" u="sng" kern="1200" baseline="0" dirty="0">
                <a:solidFill>
                  <a:schemeClr val="tx1"/>
                </a:solidFill>
                <a:effectLst/>
                <a:latin typeface="+mn-lt"/>
                <a:ea typeface="+mn-ea"/>
                <a:cs typeface="+mn-cs"/>
              </a:rPr>
              <a:t>Anne.Ellis</a:t>
            </a:r>
            <a:r>
              <a:rPr lang="en-US" sz="1200" u="sng" kern="1200" dirty="0">
                <a:solidFill>
                  <a:schemeClr val="tx1"/>
                </a:solidFill>
                <a:effectLst/>
                <a:latin typeface="+mn-lt"/>
                <a:ea typeface="+mn-ea"/>
                <a:cs typeface="+mn-cs"/>
                <a:hlinkClick r:id="rId3"/>
              </a:rPr>
              <a:t>@ks.gov</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Foster Care Prog. Admin		Kristin Peterman   	</a:t>
            </a:r>
            <a:r>
              <a:rPr lang="en-US" sz="1200" u="sng" kern="1200" dirty="0">
                <a:solidFill>
                  <a:schemeClr val="tx1"/>
                </a:solidFill>
                <a:effectLst/>
                <a:latin typeface="+mn-lt"/>
                <a:ea typeface="+mn-ea"/>
                <a:cs typeface="+mn-cs"/>
              </a:rPr>
              <a:t>Kristin.Peterman@ks.gov</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TDM Supervisor		Sylvia Brown		</a:t>
            </a:r>
            <a:r>
              <a:rPr lang="en-US" sz="1200" u="sng" kern="1200" dirty="0">
                <a:solidFill>
                  <a:schemeClr val="bg1"/>
                </a:solidFill>
                <a:effectLst/>
                <a:latin typeface="+mn-lt"/>
                <a:ea typeface="+mn-ea"/>
                <a:cs typeface="+mn-cs"/>
              </a:rPr>
              <a:t>Sylvia.Brown</a:t>
            </a:r>
            <a:r>
              <a:rPr lang="en-US" sz="1200" u="sng"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rPr>
              <a:t>@ks.gov</a:t>
            </a:r>
            <a:r>
              <a:rPr lang="en-US" sz="1200" kern="1200" dirty="0">
                <a:solidFill>
                  <a:schemeClr val="bg1"/>
                </a:solidFill>
                <a:effectLst/>
                <a:latin typeface="+mn-lt"/>
                <a:ea typeface="+mn-ea"/>
                <a:cs typeface="+mn-cs"/>
              </a:rPr>
              <a:t> </a:t>
            </a:r>
          </a:p>
          <a:p>
            <a:endParaRPr lang="en-US" dirty="0"/>
          </a:p>
          <a:p>
            <a:pPr>
              <a:defRPr/>
            </a:pPr>
            <a:r>
              <a:rPr lang="en-US" dirty="0"/>
              <a:t>– The Kansas Practice Model recognizes family members are the experts and that family members and their networks are what insures the safety of children, not a service that has been put in place.   </a:t>
            </a:r>
          </a:p>
          <a:p>
            <a:endParaRPr lang="en-US" b="0" dirty="0"/>
          </a:p>
          <a:p>
            <a:r>
              <a:rPr lang="en-US" b="0" dirty="0"/>
              <a:t>Families often feel forced and coerced to do services and cases are closed when families complete our agency’s list of services.</a:t>
            </a:r>
            <a:r>
              <a:rPr lang="en-US" dirty="0"/>
              <a:t> </a:t>
            </a:r>
            <a:r>
              <a:rPr lang="en-US" b="0" dirty="0"/>
              <a:t> We find cases where</a:t>
            </a:r>
            <a:r>
              <a:rPr lang="en-US" dirty="0"/>
              <a:t> </a:t>
            </a:r>
            <a:r>
              <a:rPr lang="en-US" b="0" dirty="0"/>
              <a:t> we go to court and</a:t>
            </a:r>
            <a:r>
              <a:rPr lang="en-US" dirty="0"/>
              <a:t> </a:t>
            </a:r>
            <a:r>
              <a:rPr lang="en-US" b="0" dirty="0"/>
              <a:t> didn’t feel comfortable in sending the children home or closing a case as we didn’t see the every day care of the children change.</a:t>
            </a:r>
            <a:r>
              <a:rPr lang="en-US" dirty="0"/>
              <a:t> </a:t>
            </a:r>
            <a:r>
              <a:rPr lang="en-US" b="0" dirty="0"/>
              <a:t> But because the family completed</a:t>
            </a:r>
            <a:r>
              <a:rPr lang="en-US" dirty="0"/>
              <a:t> </a:t>
            </a:r>
            <a:r>
              <a:rPr lang="en-US" b="0" dirty="0"/>
              <a:t> the checklist of services, the Judge would usually close the case.</a:t>
            </a:r>
            <a:r>
              <a:rPr lang="en-US" dirty="0"/>
              <a:t>  </a:t>
            </a:r>
            <a:endParaRPr lang="en-US" b="0" dirty="0">
              <a:cs typeface="Calibri"/>
            </a:endParaRPr>
          </a:p>
          <a:p>
            <a:r>
              <a:rPr lang="en-US" b="0" dirty="0"/>
              <a:t>With the new Kansas Practice Model, we are moving to families deciding how they will overcome the agency’s and other’s worries.</a:t>
            </a:r>
            <a:r>
              <a:rPr lang="en-US" dirty="0"/>
              <a:t> </a:t>
            </a:r>
            <a:r>
              <a:rPr lang="en-US" b="0" dirty="0"/>
              <a:t> And cases are closed when families, networks, and other professionals are confident about the children’s future safety.</a:t>
            </a:r>
            <a:r>
              <a:rPr lang="en-US" dirty="0"/>
              <a:t> </a:t>
            </a:r>
            <a:r>
              <a:rPr lang="en-US" b="0" dirty="0"/>
              <a:t> Requiring different levels of accountability to demonstrate that the children can be safe long term.</a:t>
            </a:r>
            <a:r>
              <a:rPr lang="en-US" dirty="0"/>
              <a:t>  </a:t>
            </a:r>
            <a:endParaRPr lang="en-US" b="0" dirty="0">
              <a:cs typeface="Calibri"/>
            </a:endParaRPr>
          </a:p>
          <a:p>
            <a:endParaRPr lang="en-US" dirty="0"/>
          </a:p>
        </p:txBody>
      </p:sp>
    </p:spTree>
    <p:extLst>
      <p:ext uri="{BB962C8B-B14F-4D97-AF65-F5344CB8AC3E}">
        <p14:creationId xmlns:p14="http://schemas.microsoft.com/office/powerpoint/2010/main" val="295796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8A8BCA-4F5F-4A0F-ACEF-613B0B5D40BA}" type="datetimeFigureOut">
              <a:rPr lang="en-US" smtClean="0"/>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D30D2-B7F7-469B-8C39-614977667F20}" type="slidenum">
              <a:rPr lang="en-US" smtClean="0"/>
              <a:t>‹#›</a:t>
            </a:fld>
            <a:endParaRPr lang="en-US"/>
          </a:p>
        </p:txBody>
      </p:sp>
    </p:spTree>
    <p:extLst>
      <p:ext uri="{BB962C8B-B14F-4D97-AF65-F5344CB8AC3E}">
        <p14:creationId xmlns:p14="http://schemas.microsoft.com/office/powerpoint/2010/main" val="32890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8A8BCA-4F5F-4A0F-ACEF-613B0B5D40BA}" type="datetimeFigureOut">
              <a:rPr lang="en-US" smtClean="0"/>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D30D2-B7F7-469B-8C39-614977667F20}" type="slidenum">
              <a:rPr lang="en-US" smtClean="0"/>
              <a:t>‹#›</a:t>
            </a:fld>
            <a:endParaRPr lang="en-US"/>
          </a:p>
        </p:txBody>
      </p:sp>
    </p:spTree>
    <p:extLst>
      <p:ext uri="{BB962C8B-B14F-4D97-AF65-F5344CB8AC3E}">
        <p14:creationId xmlns:p14="http://schemas.microsoft.com/office/powerpoint/2010/main" val="219035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8A8BCA-4F5F-4A0F-ACEF-613B0B5D40BA}" type="datetimeFigureOut">
              <a:rPr lang="en-US" smtClean="0"/>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D30D2-B7F7-469B-8C39-614977667F20}" type="slidenum">
              <a:rPr lang="en-US" smtClean="0"/>
              <a:t>‹#›</a:t>
            </a:fld>
            <a:endParaRPr lang="en-US"/>
          </a:p>
        </p:txBody>
      </p:sp>
    </p:spTree>
    <p:extLst>
      <p:ext uri="{BB962C8B-B14F-4D97-AF65-F5344CB8AC3E}">
        <p14:creationId xmlns:p14="http://schemas.microsoft.com/office/powerpoint/2010/main" val="89434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014375" y="173736"/>
            <a:ext cx="10143744" cy="535840"/>
          </a:xfrm>
          <a:prstGeom prst="rect">
            <a:avLst/>
          </a:prstGeom>
        </p:spPr>
        <p:txBody>
          <a:bodyPr anchor="b"/>
          <a:lstStyle>
            <a:lvl1pPr algn="l">
              <a:defRPr sz="4000">
                <a:solidFill>
                  <a:schemeClr val="bg1"/>
                </a:solidFill>
                <a:latin typeface="Bahnschrift" panose="020B0502040204020203" pitchFamily="34" charset="0"/>
              </a:defRPr>
            </a:lvl1pPr>
          </a:lstStyle>
          <a:p>
            <a:r>
              <a:rPr lang="en-US"/>
              <a:t>Presentation Title</a:t>
            </a:r>
          </a:p>
        </p:txBody>
      </p:sp>
      <p:sp>
        <p:nvSpPr>
          <p:cNvPr id="17" name="Text Placeholder 16">
            <a:extLst>
              <a:ext uri="{FF2B5EF4-FFF2-40B4-BE49-F238E27FC236}">
                <a16:creationId xmlns:a16="http://schemas.microsoft.com/office/drawing/2014/main" id="{5577ECCB-0C81-4AC8-AF42-B1CBA53CCABA}"/>
              </a:ext>
            </a:extLst>
          </p:cNvPr>
          <p:cNvSpPr>
            <a:spLocks noGrp="1"/>
          </p:cNvSpPr>
          <p:nvPr>
            <p:ph type="body" sz="quarter" idx="10" hasCustomPrompt="1"/>
          </p:nvPr>
        </p:nvSpPr>
        <p:spPr bwMode="white">
          <a:xfrm>
            <a:off x="1014379" y="709617"/>
            <a:ext cx="10143746" cy="535841"/>
          </a:xfrm>
          <a:prstGeom prst="rect">
            <a:avLst/>
          </a:prstGeom>
        </p:spPr>
        <p:txBody>
          <a:bodyPr/>
          <a:lstStyle>
            <a:lvl1pPr marL="0" indent="0" algn="r">
              <a:buNone/>
              <a:defRPr sz="3000">
                <a:solidFill>
                  <a:schemeClr val="bg1"/>
                </a:solidFill>
                <a:latin typeface="Bahnschrift" panose="020B0502040204020203" pitchFamily="34" charset="0"/>
                <a:cs typeface="Times New Roman" panose="02020603050405020304" pitchFamily="18" charset="0"/>
              </a:defRPr>
            </a:lvl1pPr>
          </a:lstStyle>
          <a:p>
            <a:pPr lvl="0"/>
            <a:r>
              <a:rPr lang="en-US"/>
              <a:t>Presentation Subtitle</a:t>
            </a:r>
          </a:p>
        </p:txBody>
      </p:sp>
      <p:sp>
        <p:nvSpPr>
          <p:cNvPr id="24" name="Picture Placeholder 23">
            <a:extLst>
              <a:ext uri="{FF2B5EF4-FFF2-40B4-BE49-F238E27FC236}">
                <a16:creationId xmlns:a16="http://schemas.microsoft.com/office/drawing/2014/main" id="{E6E1AF59-7C01-4B7A-8070-4281697D45F4}"/>
              </a:ext>
            </a:extLst>
          </p:cNvPr>
          <p:cNvSpPr>
            <a:spLocks noGrp="1"/>
          </p:cNvSpPr>
          <p:nvPr>
            <p:ph type="pic" sz="quarter" idx="12" hasCustomPrompt="1"/>
          </p:nvPr>
        </p:nvSpPr>
        <p:spPr>
          <a:xfrm>
            <a:off x="0" y="1455116"/>
            <a:ext cx="12192000" cy="4418990"/>
          </a:xfrm>
          <a:prstGeom prst="rect">
            <a:avLst/>
          </a:prstGeom>
          <a:blipFill>
            <a:blip r:embed="rId2"/>
            <a:tile tx="0" ty="0" sx="100000" sy="100000" flip="none" algn="tl"/>
          </a:blipFill>
        </p:spPr>
        <p:txBody>
          <a:bodyPr/>
          <a:lstStyle>
            <a:lvl1pPr marL="0" indent="0">
              <a:buNone/>
              <a:defRPr/>
            </a:lvl1pPr>
          </a:lstStyle>
          <a:p>
            <a:r>
              <a:rPr lang="en-US"/>
              <a:t>Insert image</a:t>
            </a:r>
          </a:p>
        </p:txBody>
      </p:sp>
      <p:sp>
        <p:nvSpPr>
          <p:cNvPr id="4" name="Text Placeholder 3">
            <a:extLst>
              <a:ext uri="{FF2B5EF4-FFF2-40B4-BE49-F238E27FC236}">
                <a16:creationId xmlns:a16="http://schemas.microsoft.com/office/drawing/2014/main" id="{FC4AD2C9-0724-4B16-B3F6-418BE7ACC74A}"/>
              </a:ext>
            </a:extLst>
          </p:cNvPr>
          <p:cNvSpPr>
            <a:spLocks noGrp="1"/>
          </p:cNvSpPr>
          <p:nvPr>
            <p:ph type="body" sz="quarter" idx="13" hasCustomPrompt="1"/>
          </p:nvPr>
        </p:nvSpPr>
        <p:spPr bwMode="white">
          <a:xfrm>
            <a:off x="8339328" y="6194253"/>
            <a:ext cx="3190325" cy="563169"/>
          </a:xfrm>
          <a:prstGeom prst="rect">
            <a:avLst/>
          </a:prstGeom>
        </p:spPr>
        <p:txBody>
          <a:bodyPr/>
          <a:lstStyle>
            <a:lvl1pPr marL="0" indent="0" algn="r">
              <a:spcBef>
                <a:spcPts val="0"/>
              </a:spcBef>
              <a:buNone/>
              <a:defRPr sz="1200" i="1">
                <a:solidFill>
                  <a:schemeClr val="bg1"/>
                </a:solidFill>
                <a:latin typeface="+mn-lt"/>
              </a:defRPr>
            </a:lvl1pPr>
          </a:lstStyle>
          <a:p>
            <a:pPr lvl="0"/>
            <a:r>
              <a:rPr lang="en-US"/>
              <a:t>Date</a:t>
            </a:r>
          </a:p>
          <a:p>
            <a:pPr lvl="0"/>
            <a:r>
              <a:rPr lang="en-US"/>
              <a:t>Presentation Title</a:t>
            </a:r>
          </a:p>
        </p:txBody>
      </p:sp>
      <p:cxnSp>
        <p:nvCxnSpPr>
          <p:cNvPr id="6" name="Straight Connector 5">
            <a:extLst>
              <a:ext uri="{FF2B5EF4-FFF2-40B4-BE49-F238E27FC236}">
                <a16:creationId xmlns:a16="http://schemas.microsoft.com/office/drawing/2014/main" id="{48AC2007-A99A-4FF7-A2F9-39DD23F54229}"/>
              </a:ext>
            </a:extLst>
          </p:cNvPr>
          <p:cNvCxnSpPr>
            <a:cxnSpLocks/>
          </p:cNvCxnSpPr>
          <p:nvPr userDrawn="1"/>
        </p:nvCxnSpPr>
        <p:spPr bwMode="white">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1C8CD343-C935-1C41-853F-5864447B308E}"/>
              </a:ext>
            </a:extLst>
          </p:cNvPr>
          <p:cNvSpPr>
            <a:spLocks noGrp="1"/>
          </p:cNvSpPr>
          <p:nvPr>
            <p:ph type="sldNum" sz="quarter" idx="11"/>
          </p:nvPr>
        </p:nvSpPr>
        <p:spPr>
          <a:xfrm>
            <a:off x="5630688" y="6273443"/>
            <a:ext cx="911118" cy="410823"/>
          </a:xfrm>
          <a:prstGeom prst="rect">
            <a:avLst/>
          </a:prstGeom>
        </p:spPr>
        <p:txBody>
          <a:bodyPr/>
          <a:lstStyle>
            <a:lvl1pPr algn="ctr">
              <a:defRPr>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876198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05CF637-C67D-46A3-BB4F-D4D9AC79EA52}"/>
              </a:ext>
            </a:extLst>
          </p:cNvPr>
          <p:cNvSpPr>
            <a:spLocks noChangeArrowheads="1"/>
          </p:cNvSpPr>
          <p:nvPr userDrawn="1"/>
        </p:nvSpPr>
        <p:spPr bwMode="auto">
          <a:xfrm>
            <a:off x="0" y="3218687"/>
            <a:ext cx="12192000" cy="3661258"/>
          </a:xfrm>
          <a:prstGeom prst="rect">
            <a:avLst/>
          </a:prstGeom>
          <a:solidFill>
            <a:srgbClr val="1E417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a:p>
        </p:txBody>
      </p:sp>
      <p:sp>
        <p:nvSpPr>
          <p:cNvPr id="15" name="Oval 14">
            <a:extLst>
              <a:ext uri="{FF2B5EF4-FFF2-40B4-BE49-F238E27FC236}">
                <a16:creationId xmlns:a16="http://schemas.microsoft.com/office/drawing/2014/main" id="{78E03CB7-2419-488B-82C9-B73BF52EBE73}"/>
              </a:ext>
            </a:extLst>
          </p:cNvPr>
          <p:cNvSpPr/>
          <p:nvPr userDrawn="1"/>
        </p:nvSpPr>
        <p:spPr>
          <a:xfrm>
            <a:off x="3043124" y="1167662"/>
            <a:ext cx="6125262" cy="4537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1">
            <a:extLst>
              <a:ext uri="{FF2B5EF4-FFF2-40B4-BE49-F238E27FC236}">
                <a16:creationId xmlns:a16="http://schemas.microsoft.com/office/drawing/2014/main" id="{7E4AE0B8-533F-4F4C-9570-2B4194F2A635}"/>
              </a:ext>
            </a:extLst>
          </p:cNvPr>
          <p:cNvSpPr>
            <a:spLocks noGrp="1"/>
          </p:cNvSpPr>
          <p:nvPr>
            <p:ph type="ctrTitle" hasCustomPrompt="1"/>
          </p:nvPr>
        </p:nvSpPr>
        <p:spPr>
          <a:xfrm rot="5400000">
            <a:off x="4164787" y="597410"/>
            <a:ext cx="3862426" cy="5169408"/>
          </a:xfrm>
          <a:prstGeom prst="rect">
            <a:avLst/>
          </a:prstGeom>
        </p:spPr>
        <p:txBody>
          <a:bodyPr anchor="b">
            <a:prstTxWarp prst="textCircle">
              <a:avLst>
                <a:gd name="adj" fmla="val 66059"/>
              </a:avLst>
            </a:prstTxWarp>
          </a:bodyPr>
          <a:lstStyle>
            <a:lvl1pPr algn="ctr">
              <a:defRPr sz="4000">
                <a:solidFill>
                  <a:srgbClr val="1E417C"/>
                </a:solidFill>
                <a:latin typeface="Bahnschrift" panose="020B0502040204020203" pitchFamily="34" charset="0"/>
              </a:defRPr>
            </a:lvl1pPr>
          </a:lstStyle>
          <a:p>
            <a:r>
              <a:rPr lang="en-US"/>
              <a:t>Section Title</a:t>
            </a:r>
          </a:p>
        </p:txBody>
      </p:sp>
      <p:pic>
        <p:nvPicPr>
          <p:cNvPr id="11" name="Picture 10">
            <a:extLst>
              <a:ext uri="{FF2B5EF4-FFF2-40B4-BE49-F238E27FC236}">
                <a16:creationId xmlns:a16="http://schemas.microsoft.com/office/drawing/2014/main" id="{BC156F45-337E-44AC-BA0E-FFAA0008B6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671" y="5663746"/>
            <a:ext cx="2108236" cy="1062587"/>
          </a:xfrm>
          <a:prstGeom prst="rect">
            <a:avLst/>
          </a:prstGeom>
        </p:spPr>
      </p:pic>
      <p:sp>
        <p:nvSpPr>
          <p:cNvPr id="24" name="Text Placeholder 23">
            <a:extLst>
              <a:ext uri="{FF2B5EF4-FFF2-40B4-BE49-F238E27FC236}">
                <a16:creationId xmlns:a16="http://schemas.microsoft.com/office/drawing/2014/main" id="{9ED4A6D8-395F-40A6-A2B6-3B33A114D41D}"/>
              </a:ext>
            </a:extLst>
          </p:cNvPr>
          <p:cNvSpPr>
            <a:spLocks noGrp="1"/>
          </p:cNvSpPr>
          <p:nvPr>
            <p:ph type="body" sz="quarter" idx="12" hasCustomPrompt="1"/>
          </p:nvPr>
        </p:nvSpPr>
        <p:spPr>
          <a:xfrm>
            <a:off x="3364994" y="1586448"/>
            <a:ext cx="5481524" cy="3844758"/>
          </a:xfrm>
          <a:prstGeom prst="rect">
            <a:avLst/>
          </a:prstGeom>
        </p:spPr>
        <p:txBody>
          <a:bodyPr>
            <a:prstTxWarp prst="textArchDown">
              <a:avLst>
                <a:gd name="adj" fmla="val 16223611"/>
              </a:avLst>
            </a:prstTxWarp>
          </a:bodyPr>
          <a:lstStyle>
            <a:lvl1pPr algn="ctr">
              <a:defRPr sz="4000">
                <a:solidFill>
                  <a:srgbClr val="1E417C"/>
                </a:solidFill>
                <a:latin typeface="Bahnschrift" panose="020B0502040204020203" pitchFamily="34" charset="0"/>
              </a:defRPr>
            </a:lvl1pPr>
          </a:lstStyle>
          <a:p>
            <a:pPr lvl="0"/>
            <a:r>
              <a:rPr lang="en-US"/>
              <a:t>Section Subtitle</a:t>
            </a:r>
          </a:p>
        </p:txBody>
      </p:sp>
      <p:sp>
        <p:nvSpPr>
          <p:cNvPr id="28" name="Picture Placeholder 27">
            <a:extLst>
              <a:ext uri="{FF2B5EF4-FFF2-40B4-BE49-F238E27FC236}">
                <a16:creationId xmlns:a16="http://schemas.microsoft.com/office/drawing/2014/main" id="{A9639CFF-ED04-4614-8EC0-DC7D2ED9C676}"/>
              </a:ext>
            </a:extLst>
          </p:cNvPr>
          <p:cNvSpPr>
            <a:spLocks noGrp="1" noChangeAspect="1"/>
          </p:cNvSpPr>
          <p:nvPr>
            <p:ph type="pic" sz="quarter" idx="13" hasCustomPrompt="1"/>
          </p:nvPr>
        </p:nvSpPr>
        <p:spPr>
          <a:xfrm>
            <a:off x="3774720" y="1563685"/>
            <a:ext cx="4623058" cy="3467293"/>
          </a:xfrm>
          <a:prstGeom prst="ellipse">
            <a:avLst/>
          </a:prstGeom>
          <a:blipFill>
            <a:blip r:embed="rId3">
              <a:grayscl/>
            </a:blip>
            <a:srcRect/>
            <a:stretch>
              <a:fillRect t="-272" b="-272"/>
            </a:stretch>
          </a:blipFill>
          <a:ln w="88900">
            <a:solidFill>
              <a:srgbClr val="FDB825"/>
            </a:solidFill>
          </a:ln>
        </p:spPr>
        <p:txBody>
          <a:bodyPr/>
          <a:lstStyle>
            <a:lvl1pPr marL="0" indent="0" algn="ctr">
              <a:buNone/>
              <a:defRPr/>
            </a:lvl1pPr>
          </a:lstStyle>
          <a:p>
            <a:r>
              <a:rPr lang="en-US"/>
              <a:t>Insert image</a:t>
            </a:r>
          </a:p>
        </p:txBody>
      </p:sp>
      <p:sp>
        <p:nvSpPr>
          <p:cNvPr id="4" name="Text Placeholder 3">
            <a:extLst>
              <a:ext uri="{FF2B5EF4-FFF2-40B4-BE49-F238E27FC236}">
                <a16:creationId xmlns:a16="http://schemas.microsoft.com/office/drawing/2014/main" id="{83424527-1C06-4F10-B31E-D8AD91778D9A}"/>
              </a:ext>
            </a:extLst>
          </p:cNvPr>
          <p:cNvSpPr>
            <a:spLocks noGrp="1"/>
          </p:cNvSpPr>
          <p:nvPr>
            <p:ph type="body" sz="quarter" idx="14" hasCustomPrompt="1"/>
          </p:nvPr>
        </p:nvSpPr>
        <p:spPr bwMode="white">
          <a:xfrm>
            <a:off x="9714591" y="6195035"/>
            <a:ext cx="1812108" cy="570318"/>
          </a:xfrm>
          <a:prstGeom prst="rect">
            <a:avLst/>
          </a:prstGeom>
        </p:spPr>
        <p:txBody>
          <a:bodyPr/>
          <a:lstStyle>
            <a:lvl1pPr marL="0" indent="0" algn="r">
              <a:spcBef>
                <a:spcPts val="0"/>
              </a:spcBef>
              <a:buNone/>
              <a:defRPr sz="1200" i="1">
                <a:solidFill>
                  <a:schemeClr val="bg1"/>
                </a:solidFill>
                <a:latin typeface="+mn-lt"/>
              </a:defRPr>
            </a:lvl1pPr>
          </a:lstStyle>
          <a:p>
            <a:pPr lvl="0"/>
            <a:r>
              <a:rPr lang="en-US"/>
              <a:t>Date</a:t>
            </a:r>
          </a:p>
          <a:p>
            <a:pPr lvl="0"/>
            <a:r>
              <a:rPr lang="en-US"/>
              <a:t>Presentation Title</a:t>
            </a:r>
          </a:p>
        </p:txBody>
      </p:sp>
      <p:sp>
        <p:nvSpPr>
          <p:cNvPr id="12" name="Slide Number Placeholder 5">
            <a:extLst>
              <a:ext uri="{FF2B5EF4-FFF2-40B4-BE49-F238E27FC236}">
                <a16:creationId xmlns:a16="http://schemas.microsoft.com/office/drawing/2014/main" id="{355D7CB0-F830-9545-A6EC-BE1EA387790D}"/>
              </a:ext>
            </a:extLst>
          </p:cNvPr>
          <p:cNvSpPr>
            <a:spLocks noGrp="1"/>
          </p:cNvSpPr>
          <p:nvPr>
            <p:ph type="sldNum" sz="quarter" idx="11"/>
          </p:nvPr>
        </p:nvSpPr>
        <p:spPr>
          <a:xfrm>
            <a:off x="5630688" y="6273443"/>
            <a:ext cx="911118" cy="410823"/>
          </a:xfrm>
          <a:prstGeom prst="rect">
            <a:avLst/>
          </a:prstGeom>
        </p:spPr>
        <p:txBody>
          <a:bodyPr/>
          <a:lstStyle>
            <a:lvl1pPr algn="ctr">
              <a:defRPr>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151735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4" y="1608058"/>
            <a:ext cx="10515600" cy="4192896"/>
          </a:xfrm>
          <a:prstGeom prst="rect">
            <a:avLst/>
          </a:prstGeom>
        </p:spPr>
        <p:txBody>
          <a:bodyPr/>
          <a:lstStyle>
            <a:lvl1pPr marL="228606" indent="-228606">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685816" indent="-228606">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2pPr>
            <a:lvl3pPr marL="1143028" indent="-228606">
              <a:buFont typeface="Arial" panose="020B0604020202020204" pitchFamily="34" charset="0"/>
              <a:buChar char="•"/>
              <a:defRPr sz="1800">
                <a:solidFill>
                  <a:schemeClr val="tx1"/>
                </a:solidFill>
                <a:latin typeface="Times New Roman" panose="02020603050405020304" pitchFamily="18" charset="0"/>
                <a:cs typeface="Times New Roman" panose="02020603050405020304" pitchFamily="18" charset="0"/>
              </a:defRPr>
            </a:lvl3pPr>
            <a:lvl4pPr marL="1600240" indent="-228606">
              <a:buFont typeface="Arial" panose="020B0604020202020204" pitchFamily="34" charset="0"/>
              <a:buChar char="•"/>
              <a:defRPr sz="1600">
                <a:solidFill>
                  <a:schemeClr val="tx1"/>
                </a:solidFill>
                <a:latin typeface="Times New Roman" panose="02020603050405020304" pitchFamily="18" charset="0"/>
                <a:cs typeface="Times New Roman" panose="02020603050405020304" pitchFamily="18" charset="0"/>
              </a:defRPr>
            </a:lvl4pPr>
            <a:lvl5pPr marL="2057452" indent="-228606">
              <a:buFont typeface="Arial" panose="020B0604020202020204" pitchFamily="34" charset="0"/>
              <a:buChar char="•"/>
              <a:defRPr sz="1400">
                <a:solidFill>
                  <a:schemeClr val="tx1"/>
                </a:solidFill>
                <a:latin typeface="Times New Roman" panose="02020603050405020304" pitchFamily="18" charset="0"/>
                <a:cs typeface="Times New Roman" panose="02020603050405020304" pitchFamily="18" charset="0"/>
              </a:defRPr>
            </a:lvl5pPr>
          </a:lstStyle>
          <a:p>
            <a:pPr lvl="0"/>
            <a:r>
              <a:rPr lang="en-US"/>
              <a:t>Bulleted slide content</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E2E96BE6-2610-42B1-BB84-B1092FDD3A4E}"/>
              </a:ext>
            </a:extLst>
          </p:cNvPr>
          <p:cNvSpPr>
            <a:spLocks noGrp="1"/>
          </p:cNvSpPr>
          <p:nvPr>
            <p:ph type="ctrTitle" hasCustomPrompt="1"/>
          </p:nvPr>
        </p:nvSpPr>
        <p:spPr bwMode="white">
          <a:xfrm>
            <a:off x="1014375" y="173736"/>
            <a:ext cx="10143744" cy="535840"/>
          </a:xfrm>
          <a:prstGeom prst="rect">
            <a:avLst/>
          </a:prstGeom>
        </p:spPr>
        <p:txBody>
          <a:bodyPr anchor="b"/>
          <a:lstStyle>
            <a:lvl1pPr algn="l">
              <a:defRPr sz="4000">
                <a:solidFill>
                  <a:schemeClr val="bg1"/>
                </a:solidFill>
                <a:latin typeface="Bahnschrift" panose="020B0502040204020203" pitchFamily="34" charset="0"/>
              </a:defRPr>
            </a:lvl1pPr>
          </a:lstStyle>
          <a:p>
            <a:r>
              <a:rPr lang="en-US"/>
              <a:t>Slide Title</a:t>
            </a:r>
          </a:p>
        </p:txBody>
      </p:sp>
      <p:sp>
        <p:nvSpPr>
          <p:cNvPr id="9" name="Text Placeholder 16">
            <a:extLst>
              <a:ext uri="{FF2B5EF4-FFF2-40B4-BE49-F238E27FC236}">
                <a16:creationId xmlns:a16="http://schemas.microsoft.com/office/drawing/2014/main" id="{17A8CC0D-E135-4A7D-BD2E-A794A2D59263}"/>
              </a:ext>
            </a:extLst>
          </p:cNvPr>
          <p:cNvSpPr>
            <a:spLocks noGrp="1"/>
          </p:cNvSpPr>
          <p:nvPr>
            <p:ph type="body" sz="quarter" idx="10" hasCustomPrompt="1"/>
          </p:nvPr>
        </p:nvSpPr>
        <p:spPr bwMode="white">
          <a:xfrm>
            <a:off x="1014379" y="709617"/>
            <a:ext cx="10143746" cy="535841"/>
          </a:xfrm>
          <a:prstGeom prst="rect">
            <a:avLst/>
          </a:prstGeom>
        </p:spPr>
        <p:txBody>
          <a:bodyPr/>
          <a:lstStyle>
            <a:lvl1pPr marL="0" indent="0" algn="r">
              <a:buNone/>
              <a:defRPr sz="3000">
                <a:solidFill>
                  <a:schemeClr val="bg1"/>
                </a:solidFill>
                <a:latin typeface="Bahnschrift" panose="020B0502040204020203" pitchFamily="34" charset="0"/>
                <a:cs typeface="Times New Roman" panose="02020603050405020304" pitchFamily="18" charset="0"/>
              </a:defRPr>
            </a:lvl1pPr>
          </a:lstStyle>
          <a:p>
            <a:pPr lvl="0"/>
            <a:r>
              <a:rPr lang="en-US"/>
              <a:t>Slide Subtitle</a:t>
            </a:r>
          </a:p>
        </p:txBody>
      </p:sp>
      <p:sp>
        <p:nvSpPr>
          <p:cNvPr id="5" name="Text Placeholder 4">
            <a:extLst>
              <a:ext uri="{FF2B5EF4-FFF2-40B4-BE49-F238E27FC236}">
                <a16:creationId xmlns:a16="http://schemas.microsoft.com/office/drawing/2014/main" id="{AA28D1D2-549D-4AD8-BE6D-8ED628E9E8F4}"/>
              </a:ext>
            </a:extLst>
          </p:cNvPr>
          <p:cNvSpPr>
            <a:spLocks noGrp="1"/>
          </p:cNvSpPr>
          <p:nvPr>
            <p:ph type="body" sz="quarter" idx="11" hasCustomPrompt="1"/>
          </p:nvPr>
        </p:nvSpPr>
        <p:spPr bwMode="white">
          <a:xfrm>
            <a:off x="9695084" y="6199597"/>
            <a:ext cx="1822956" cy="665723"/>
          </a:xfrm>
          <a:prstGeom prst="rect">
            <a:avLst/>
          </a:prstGeom>
        </p:spPr>
        <p:txBody>
          <a:bodyPr/>
          <a:lstStyle>
            <a:lvl1pPr marL="0" indent="0" algn="r">
              <a:spcBef>
                <a:spcPts val="0"/>
              </a:spcBef>
              <a:buNone/>
              <a:defRPr sz="1200" i="1">
                <a:solidFill>
                  <a:schemeClr val="bg1"/>
                </a:solidFill>
                <a:latin typeface="+mn-lt"/>
              </a:defRPr>
            </a:lvl1pPr>
          </a:lstStyle>
          <a:p>
            <a:pPr lvl="0"/>
            <a:r>
              <a:rPr lang="en-US"/>
              <a:t>Date </a:t>
            </a:r>
          </a:p>
          <a:p>
            <a:pPr lvl="0"/>
            <a:r>
              <a:rPr lang="en-US"/>
              <a:t>Presentation Title</a:t>
            </a:r>
          </a:p>
        </p:txBody>
      </p:sp>
      <p:cxnSp>
        <p:nvCxnSpPr>
          <p:cNvPr id="6" name="Straight Connector 5">
            <a:extLst>
              <a:ext uri="{FF2B5EF4-FFF2-40B4-BE49-F238E27FC236}">
                <a16:creationId xmlns:a16="http://schemas.microsoft.com/office/drawing/2014/main" id="{9FC8800D-956A-4118-83BB-3263F31EF1DF}"/>
              </a:ext>
            </a:extLst>
          </p:cNvPr>
          <p:cNvCxnSpPr>
            <a:cxnSpLocks/>
          </p:cNvCxnSpPr>
          <p:nvPr userDrawn="1"/>
        </p:nvCxnSpPr>
        <p:spPr bwMode="white">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50972B06-3B66-034D-8674-5332E13DDACE}"/>
              </a:ext>
            </a:extLst>
          </p:cNvPr>
          <p:cNvSpPr>
            <a:spLocks noGrp="1"/>
          </p:cNvSpPr>
          <p:nvPr>
            <p:ph type="sldNum" sz="quarter" idx="12"/>
          </p:nvPr>
        </p:nvSpPr>
        <p:spPr>
          <a:xfrm>
            <a:off x="5630688" y="6273443"/>
            <a:ext cx="911118" cy="410823"/>
          </a:xfrm>
          <a:prstGeom prst="rect">
            <a:avLst/>
          </a:prstGeom>
        </p:spPr>
        <p:txBody>
          <a:bodyPr/>
          <a:lstStyle>
            <a:lvl1pPr algn="ctr">
              <a:defRPr>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785901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1853" y="1609345"/>
            <a:ext cx="10515600" cy="4206240"/>
          </a:xfrm>
          <a:prstGeom prst="rect">
            <a:avLst/>
          </a:prstGeom>
        </p:spPr>
        <p:txBody>
          <a:bodyPr/>
          <a:lstStyle>
            <a:lvl1pPr marL="0" indent="0">
              <a:buNone/>
              <a:defRPr sz="2400">
                <a:solidFill>
                  <a:schemeClr val="tx1"/>
                </a:solidFill>
                <a:latin typeface="+mn-lt"/>
              </a:defRPr>
            </a:lvl1pPr>
            <a:lvl2pPr marL="457212" indent="0">
              <a:buNone/>
              <a:defRPr sz="2000">
                <a:solidFill>
                  <a:schemeClr val="tx1">
                    <a:tint val="75000"/>
                  </a:schemeClr>
                </a:solidFill>
              </a:defRPr>
            </a:lvl2pPr>
            <a:lvl3pPr marL="914423" indent="0">
              <a:buNone/>
              <a:defRPr sz="1800">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0"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a:t>Slide content.</a:t>
            </a:r>
          </a:p>
        </p:txBody>
      </p:sp>
      <p:sp>
        <p:nvSpPr>
          <p:cNvPr id="8" name="Text Placeholder 16">
            <a:extLst>
              <a:ext uri="{FF2B5EF4-FFF2-40B4-BE49-F238E27FC236}">
                <a16:creationId xmlns:a16="http://schemas.microsoft.com/office/drawing/2014/main" id="{6D6DBA7B-7EC1-49AB-A283-D0710E286767}"/>
              </a:ext>
            </a:extLst>
          </p:cNvPr>
          <p:cNvSpPr>
            <a:spLocks noGrp="1"/>
          </p:cNvSpPr>
          <p:nvPr>
            <p:ph type="body" sz="quarter" idx="10" hasCustomPrompt="1"/>
          </p:nvPr>
        </p:nvSpPr>
        <p:spPr bwMode="white">
          <a:xfrm>
            <a:off x="1014379" y="709617"/>
            <a:ext cx="10143746" cy="535841"/>
          </a:xfrm>
          <a:prstGeom prst="rect">
            <a:avLst/>
          </a:prstGeom>
        </p:spPr>
        <p:txBody>
          <a:bodyPr/>
          <a:lstStyle>
            <a:lvl1pPr marL="0" indent="0" algn="r">
              <a:buNone/>
              <a:defRPr sz="3000">
                <a:solidFill>
                  <a:schemeClr val="bg1"/>
                </a:solidFill>
                <a:latin typeface="Bahnschrift" panose="020B0502040204020203" pitchFamily="34" charset="0"/>
                <a:cs typeface="Times New Roman" panose="02020603050405020304" pitchFamily="18" charset="0"/>
              </a:defRPr>
            </a:lvl1pPr>
          </a:lstStyle>
          <a:p>
            <a:pPr lvl="0"/>
            <a:r>
              <a:rPr lang="en-US"/>
              <a:t>Slide Subtitle</a:t>
            </a:r>
          </a:p>
        </p:txBody>
      </p:sp>
      <p:sp>
        <p:nvSpPr>
          <p:cNvPr id="9" name="Title 1">
            <a:extLst>
              <a:ext uri="{FF2B5EF4-FFF2-40B4-BE49-F238E27FC236}">
                <a16:creationId xmlns:a16="http://schemas.microsoft.com/office/drawing/2014/main" id="{387844AA-8B12-4CC1-AD6D-15962B61485F}"/>
              </a:ext>
            </a:extLst>
          </p:cNvPr>
          <p:cNvSpPr>
            <a:spLocks noGrp="1"/>
          </p:cNvSpPr>
          <p:nvPr>
            <p:ph type="ctrTitle" hasCustomPrompt="1"/>
          </p:nvPr>
        </p:nvSpPr>
        <p:spPr bwMode="white">
          <a:xfrm>
            <a:off x="1014375" y="173736"/>
            <a:ext cx="10143744" cy="535840"/>
          </a:xfrm>
          <a:prstGeom prst="rect">
            <a:avLst/>
          </a:prstGeom>
        </p:spPr>
        <p:txBody>
          <a:bodyPr anchor="b"/>
          <a:lstStyle>
            <a:lvl1pPr algn="l">
              <a:defRPr sz="4000">
                <a:solidFill>
                  <a:schemeClr val="bg1"/>
                </a:solidFill>
                <a:latin typeface="Bahnschrift" panose="020B0502040204020203" pitchFamily="34" charset="0"/>
              </a:defRPr>
            </a:lvl1pPr>
          </a:lstStyle>
          <a:p>
            <a:r>
              <a:rPr lang="en-US"/>
              <a:t>Slide Title</a:t>
            </a:r>
          </a:p>
        </p:txBody>
      </p:sp>
      <p:sp>
        <p:nvSpPr>
          <p:cNvPr id="4" name="Text Placeholder 3">
            <a:extLst>
              <a:ext uri="{FF2B5EF4-FFF2-40B4-BE49-F238E27FC236}">
                <a16:creationId xmlns:a16="http://schemas.microsoft.com/office/drawing/2014/main" id="{16A116D2-2A21-47A8-802C-9ABA1A758C25}"/>
              </a:ext>
            </a:extLst>
          </p:cNvPr>
          <p:cNvSpPr>
            <a:spLocks noGrp="1"/>
          </p:cNvSpPr>
          <p:nvPr>
            <p:ph type="body" sz="quarter" idx="11" hasCustomPrompt="1"/>
          </p:nvPr>
        </p:nvSpPr>
        <p:spPr bwMode="white">
          <a:xfrm>
            <a:off x="9685330" y="6194111"/>
            <a:ext cx="1842548" cy="585445"/>
          </a:xfrm>
          <a:prstGeom prst="rect">
            <a:avLst/>
          </a:prstGeom>
        </p:spPr>
        <p:txBody>
          <a:bodyPr/>
          <a:lstStyle>
            <a:lvl1pPr marL="0" indent="0" algn="r">
              <a:spcBef>
                <a:spcPts val="0"/>
              </a:spcBef>
              <a:buNone/>
              <a:defRPr sz="1200" i="1">
                <a:solidFill>
                  <a:schemeClr val="bg1"/>
                </a:solidFill>
                <a:latin typeface="+mn-lt"/>
              </a:defRPr>
            </a:lvl1pPr>
          </a:lstStyle>
          <a:p>
            <a:pPr lvl="0"/>
            <a:r>
              <a:rPr lang="en-US"/>
              <a:t>Date </a:t>
            </a:r>
          </a:p>
          <a:p>
            <a:pPr lvl="0"/>
            <a:r>
              <a:rPr lang="en-US"/>
              <a:t>Presentation Title</a:t>
            </a:r>
          </a:p>
        </p:txBody>
      </p:sp>
      <p:cxnSp>
        <p:nvCxnSpPr>
          <p:cNvPr id="6" name="Straight Connector 5">
            <a:extLst>
              <a:ext uri="{FF2B5EF4-FFF2-40B4-BE49-F238E27FC236}">
                <a16:creationId xmlns:a16="http://schemas.microsoft.com/office/drawing/2014/main" id="{BB883AC4-A581-4D0E-9907-BF84CB332C23}"/>
              </a:ext>
            </a:extLst>
          </p:cNvPr>
          <p:cNvCxnSpPr>
            <a:cxnSpLocks/>
          </p:cNvCxnSpPr>
          <p:nvPr userDrawn="1"/>
        </p:nvCxnSpPr>
        <p:spPr bwMode="white">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44CB180E-0CA0-6B43-BCED-1ED6BF8CF2BD}"/>
              </a:ext>
            </a:extLst>
          </p:cNvPr>
          <p:cNvSpPr>
            <a:spLocks noGrp="1"/>
          </p:cNvSpPr>
          <p:nvPr>
            <p:ph type="sldNum" sz="quarter" idx="12"/>
          </p:nvPr>
        </p:nvSpPr>
        <p:spPr>
          <a:xfrm>
            <a:off x="5630688" y="6273443"/>
            <a:ext cx="911118" cy="410823"/>
          </a:xfrm>
          <a:prstGeom prst="rect">
            <a:avLst/>
          </a:prstGeom>
        </p:spPr>
        <p:txBody>
          <a:bodyPr/>
          <a:lstStyle>
            <a:lvl1pPr algn="ctr">
              <a:defRPr>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816128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mp; Medi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1" y="1608058"/>
            <a:ext cx="5181600" cy="4185580"/>
          </a:xfrm>
          <a:prstGeom prst="rect">
            <a:avLst/>
          </a:prstGeom>
        </p:spPr>
        <p:txBody>
          <a:bodyPr/>
          <a:lstStyle>
            <a:lvl1pPr marL="228606" indent="-228606">
              <a:buFont typeface="Arial" panose="020B0604020202020204" pitchFamily="34" charset="0"/>
              <a:buChar char="•"/>
              <a:defRPr>
                <a:solidFill>
                  <a:schemeClr val="tx1"/>
                </a:solidFill>
                <a:latin typeface="+mn-lt"/>
              </a:defRPr>
            </a:lvl1pPr>
            <a:lvl2pPr marL="685816" indent="-228606">
              <a:buFont typeface="Arial" panose="020B0604020202020204" pitchFamily="34" charset="0"/>
              <a:buChar char="•"/>
              <a:defRPr>
                <a:solidFill>
                  <a:schemeClr val="tx1"/>
                </a:solidFill>
                <a:latin typeface="+mn-lt"/>
              </a:defRPr>
            </a:lvl2pPr>
            <a:lvl3pPr marL="1143028" indent="-228606">
              <a:buFont typeface="Arial" panose="020B0604020202020204" pitchFamily="34" charset="0"/>
              <a:buChar char="•"/>
              <a:defRPr>
                <a:solidFill>
                  <a:schemeClr val="tx1"/>
                </a:solidFill>
                <a:latin typeface="+mn-lt"/>
              </a:defRPr>
            </a:lvl3pPr>
            <a:lvl4pPr marL="1600240" indent="-228606">
              <a:buFont typeface="Arial" panose="020B0604020202020204" pitchFamily="34" charset="0"/>
              <a:buChar char="•"/>
              <a:defRPr>
                <a:solidFill>
                  <a:schemeClr val="tx1"/>
                </a:solidFill>
                <a:latin typeface="+mn-lt"/>
              </a:defRPr>
            </a:lvl4pPr>
            <a:lvl5pPr marL="2057452" indent="-228606">
              <a:buFont typeface="Arial" panose="020B0604020202020204" pitchFamily="34" charset="0"/>
              <a:buChar char="•"/>
              <a:defRPr>
                <a:solidFill>
                  <a:schemeClr val="tx1"/>
                </a:solidFill>
                <a:latin typeface="+mn-lt"/>
              </a:defRPr>
            </a:lvl5pPr>
          </a:lstStyle>
          <a:p>
            <a:pPr lvl="0"/>
            <a:r>
              <a:rPr lang="en-US"/>
              <a:t>Bulleted slide content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1" y="1608058"/>
            <a:ext cx="5181600" cy="4185580"/>
          </a:xfrm>
          <a:prstGeom prst="rect">
            <a:avLst/>
          </a:prstGeom>
        </p:spPr>
        <p:txBody>
          <a:bodyPr/>
          <a:lstStyle>
            <a:lvl1pPr marL="0" indent="0">
              <a:buNone/>
              <a:defRPr/>
            </a:lvl1pPr>
          </a:lstStyle>
          <a:p>
            <a:pPr lvl="0"/>
            <a:r>
              <a:rPr lang="en-US"/>
              <a:t>Image</a:t>
            </a:r>
          </a:p>
        </p:txBody>
      </p:sp>
      <p:sp>
        <p:nvSpPr>
          <p:cNvPr id="5" name="Title 1">
            <a:extLst>
              <a:ext uri="{FF2B5EF4-FFF2-40B4-BE49-F238E27FC236}">
                <a16:creationId xmlns:a16="http://schemas.microsoft.com/office/drawing/2014/main" id="{1DB275B9-CDEE-469F-AD7A-93BB2C6FAD41}"/>
              </a:ext>
            </a:extLst>
          </p:cNvPr>
          <p:cNvSpPr>
            <a:spLocks noGrp="1"/>
          </p:cNvSpPr>
          <p:nvPr>
            <p:ph type="ctrTitle" hasCustomPrompt="1"/>
          </p:nvPr>
        </p:nvSpPr>
        <p:spPr bwMode="white">
          <a:xfrm>
            <a:off x="1014375" y="173736"/>
            <a:ext cx="10143744" cy="535840"/>
          </a:xfrm>
          <a:prstGeom prst="rect">
            <a:avLst/>
          </a:prstGeom>
        </p:spPr>
        <p:txBody>
          <a:bodyPr anchor="b"/>
          <a:lstStyle>
            <a:lvl1pPr algn="l">
              <a:defRPr sz="4000">
                <a:solidFill>
                  <a:schemeClr val="bg1"/>
                </a:solidFill>
                <a:latin typeface="Bahnschrift" panose="020B0502040204020203" pitchFamily="34" charset="0"/>
              </a:defRPr>
            </a:lvl1pPr>
          </a:lstStyle>
          <a:p>
            <a:r>
              <a:rPr lang="en-US"/>
              <a:t>Slide Title</a:t>
            </a:r>
          </a:p>
        </p:txBody>
      </p:sp>
      <p:sp>
        <p:nvSpPr>
          <p:cNvPr id="10" name="Text Placeholder 16">
            <a:extLst>
              <a:ext uri="{FF2B5EF4-FFF2-40B4-BE49-F238E27FC236}">
                <a16:creationId xmlns:a16="http://schemas.microsoft.com/office/drawing/2014/main" id="{381EA940-1FD2-4DCF-A697-0FA0BE7E2800}"/>
              </a:ext>
            </a:extLst>
          </p:cNvPr>
          <p:cNvSpPr>
            <a:spLocks noGrp="1"/>
          </p:cNvSpPr>
          <p:nvPr>
            <p:ph type="body" sz="quarter" idx="10" hasCustomPrompt="1"/>
          </p:nvPr>
        </p:nvSpPr>
        <p:spPr bwMode="white">
          <a:xfrm>
            <a:off x="1014379" y="709617"/>
            <a:ext cx="10143746" cy="535841"/>
          </a:xfrm>
          <a:prstGeom prst="rect">
            <a:avLst/>
          </a:prstGeom>
        </p:spPr>
        <p:txBody>
          <a:bodyPr/>
          <a:lstStyle>
            <a:lvl1pPr marL="0" indent="0" algn="r">
              <a:buNone/>
              <a:defRPr sz="3000">
                <a:solidFill>
                  <a:schemeClr val="bg1"/>
                </a:solidFill>
                <a:latin typeface="Bahnschrift" panose="020B0502040204020203" pitchFamily="34" charset="0"/>
                <a:cs typeface="Times New Roman" panose="02020603050405020304" pitchFamily="18" charset="0"/>
              </a:defRPr>
            </a:lvl1pPr>
          </a:lstStyle>
          <a:p>
            <a:pPr lvl="0"/>
            <a:r>
              <a:rPr lang="en-US"/>
              <a:t>Slide Subtitle</a:t>
            </a:r>
          </a:p>
        </p:txBody>
      </p:sp>
      <p:sp>
        <p:nvSpPr>
          <p:cNvPr id="6" name="Text Placeholder 5">
            <a:extLst>
              <a:ext uri="{FF2B5EF4-FFF2-40B4-BE49-F238E27FC236}">
                <a16:creationId xmlns:a16="http://schemas.microsoft.com/office/drawing/2014/main" id="{B781F588-1E12-4261-BD38-27FD54EB6E0E}"/>
              </a:ext>
            </a:extLst>
          </p:cNvPr>
          <p:cNvSpPr>
            <a:spLocks noGrp="1"/>
          </p:cNvSpPr>
          <p:nvPr>
            <p:ph type="body" sz="quarter" idx="11" hasCustomPrompt="1"/>
          </p:nvPr>
        </p:nvSpPr>
        <p:spPr bwMode="white">
          <a:xfrm>
            <a:off x="9714585" y="6192822"/>
            <a:ext cx="1814304" cy="637095"/>
          </a:xfrm>
          <a:prstGeom prst="rect">
            <a:avLst/>
          </a:prstGeom>
        </p:spPr>
        <p:txBody>
          <a:bodyPr/>
          <a:lstStyle>
            <a:lvl1pPr marL="0" indent="0" algn="r">
              <a:spcBef>
                <a:spcPts val="0"/>
              </a:spcBef>
              <a:buNone/>
              <a:defRPr sz="1200" i="1">
                <a:solidFill>
                  <a:schemeClr val="bg1"/>
                </a:solidFill>
                <a:latin typeface="+mn-lt"/>
              </a:defRPr>
            </a:lvl1pPr>
          </a:lstStyle>
          <a:p>
            <a:pPr lvl="0"/>
            <a:r>
              <a:rPr lang="en-US"/>
              <a:t>Date </a:t>
            </a:r>
          </a:p>
          <a:p>
            <a:pPr lvl="0"/>
            <a:r>
              <a:rPr lang="en-US"/>
              <a:t>Presentation Title</a:t>
            </a:r>
          </a:p>
        </p:txBody>
      </p:sp>
      <p:cxnSp>
        <p:nvCxnSpPr>
          <p:cNvPr id="7" name="Straight Connector 6">
            <a:extLst>
              <a:ext uri="{FF2B5EF4-FFF2-40B4-BE49-F238E27FC236}">
                <a16:creationId xmlns:a16="http://schemas.microsoft.com/office/drawing/2014/main" id="{2CCD6468-2274-4281-B3A1-F620D67C1F1E}"/>
              </a:ext>
            </a:extLst>
          </p:cNvPr>
          <p:cNvCxnSpPr>
            <a:cxnSpLocks/>
          </p:cNvCxnSpPr>
          <p:nvPr userDrawn="1"/>
        </p:nvCxnSpPr>
        <p:spPr bwMode="white">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9943F28C-F889-B34B-AC0E-5A3BB8A94AB1}"/>
              </a:ext>
            </a:extLst>
          </p:cNvPr>
          <p:cNvSpPr>
            <a:spLocks noGrp="1"/>
          </p:cNvSpPr>
          <p:nvPr>
            <p:ph type="sldNum" sz="quarter" idx="12"/>
          </p:nvPr>
        </p:nvSpPr>
        <p:spPr>
          <a:xfrm>
            <a:off x="5630688" y="6273443"/>
            <a:ext cx="911118" cy="410823"/>
          </a:xfrm>
          <a:prstGeom prst="rect">
            <a:avLst/>
          </a:prstGeom>
        </p:spPr>
        <p:txBody>
          <a:bodyPr/>
          <a:lstStyle>
            <a:lvl1pPr algn="ctr">
              <a:defRPr>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365186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Media">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39793" y="1609347"/>
            <a:ext cx="5157787" cy="4176979"/>
          </a:xfrm>
          <a:prstGeom prst="rect">
            <a:avLst/>
          </a:prstGeom>
        </p:spPr>
        <p:txBody>
          <a:bodyPr/>
          <a:lstStyle>
            <a:lvl1pPr marL="0" indent="0">
              <a:buNone/>
              <a:defRPr/>
            </a:lvl1pPr>
          </a:lstStyle>
          <a:p>
            <a:pPr lvl="0"/>
            <a:r>
              <a:rPr lang="en-US"/>
              <a:t>Slide content.</a:t>
            </a:r>
          </a:p>
        </p:txBody>
      </p:sp>
      <p:sp>
        <p:nvSpPr>
          <p:cNvPr id="6" name="Content Placeholder 5"/>
          <p:cNvSpPr>
            <a:spLocks noGrp="1"/>
          </p:cNvSpPr>
          <p:nvPr>
            <p:ph sz="quarter" idx="4" hasCustomPrompt="1"/>
          </p:nvPr>
        </p:nvSpPr>
        <p:spPr>
          <a:xfrm>
            <a:off x="6172203" y="1609347"/>
            <a:ext cx="5183188" cy="4176979"/>
          </a:xfrm>
          <a:prstGeom prst="rect">
            <a:avLst/>
          </a:prstGeom>
        </p:spPr>
        <p:txBody>
          <a:bodyPr/>
          <a:lstStyle>
            <a:lvl1pPr marL="0" indent="0">
              <a:buNone/>
              <a:defRPr/>
            </a:lvl1pPr>
          </a:lstStyle>
          <a:p>
            <a:pPr lvl="0"/>
            <a:r>
              <a:rPr lang="en-US"/>
              <a:t>Image</a:t>
            </a:r>
          </a:p>
        </p:txBody>
      </p:sp>
      <p:sp>
        <p:nvSpPr>
          <p:cNvPr id="8" name="Title 1">
            <a:extLst>
              <a:ext uri="{FF2B5EF4-FFF2-40B4-BE49-F238E27FC236}">
                <a16:creationId xmlns:a16="http://schemas.microsoft.com/office/drawing/2014/main" id="{13C38BC7-636D-4975-A0F0-BFC7A77E8E80}"/>
              </a:ext>
            </a:extLst>
          </p:cNvPr>
          <p:cNvSpPr>
            <a:spLocks noGrp="1"/>
          </p:cNvSpPr>
          <p:nvPr>
            <p:ph type="ctrTitle" hasCustomPrompt="1"/>
          </p:nvPr>
        </p:nvSpPr>
        <p:spPr bwMode="white">
          <a:xfrm>
            <a:off x="1014375" y="173736"/>
            <a:ext cx="10143744" cy="535840"/>
          </a:xfrm>
          <a:prstGeom prst="rect">
            <a:avLst/>
          </a:prstGeom>
        </p:spPr>
        <p:txBody>
          <a:bodyPr anchor="b"/>
          <a:lstStyle>
            <a:lvl1pPr algn="l">
              <a:defRPr sz="4000">
                <a:solidFill>
                  <a:schemeClr val="bg1"/>
                </a:solidFill>
                <a:latin typeface="Bahnschrift" panose="020B0502040204020203" pitchFamily="34" charset="0"/>
              </a:defRPr>
            </a:lvl1pPr>
          </a:lstStyle>
          <a:p>
            <a:r>
              <a:rPr lang="en-US"/>
              <a:t>Slide Title</a:t>
            </a:r>
          </a:p>
        </p:txBody>
      </p:sp>
      <p:sp>
        <p:nvSpPr>
          <p:cNvPr id="12" name="Text Placeholder 16">
            <a:extLst>
              <a:ext uri="{FF2B5EF4-FFF2-40B4-BE49-F238E27FC236}">
                <a16:creationId xmlns:a16="http://schemas.microsoft.com/office/drawing/2014/main" id="{6AC72579-B47E-4E59-87F9-FE61E69F2707}"/>
              </a:ext>
            </a:extLst>
          </p:cNvPr>
          <p:cNvSpPr>
            <a:spLocks noGrp="1"/>
          </p:cNvSpPr>
          <p:nvPr>
            <p:ph type="body" sz="quarter" idx="10" hasCustomPrompt="1"/>
          </p:nvPr>
        </p:nvSpPr>
        <p:spPr bwMode="white">
          <a:xfrm>
            <a:off x="1014379" y="709617"/>
            <a:ext cx="10143746" cy="535841"/>
          </a:xfrm>
          <a:prstGeom prst="rect">
            <a:avLst/>
          </a:prstGeom>
        </p:spPr>
        <p:txBody>
          <a:bodyPr/>
          <a:lstStyle>
            <a:lvl1pPr marL="0" indent="0" algn="r">
              <a:buNone/>
              <a:defRPr sz="3000">
                <a:solidFill>
                  <a:schemeClr val="bg1"/>
                </a:solidFill>
                <a:latin typeface="Bahnschrift" panose="020B0502040204020203" pitchFamily="34" charset="0"/>
                <a:cs typeface="Times New Roman" panose="02020603050405020304" pitchFamily="18" charset="0"/>
              </a:defRPr>
            </a:lvl1pPr>
          </a:lstStyle>
          <a:p>
            <a:pPr lvl="0"/>
            <a:r>
              <a:rPr lang="en-US"/>
              <a:t>Slide Subtitle</a:t>
            </a:r>
          </a:p>
        </p:txBody>
      </p:sp>
      <p:sp>
        <p:nvSpPr>
          <p:cNvPr id="3" name="Text Placeholder 2">
            <a:extLst>
              <a:ext uri="{FF2B5EF4-FFF2-40B4-BE49-F238E27FC236}">
                <a16:creationId xmlns:a16="http://schemas.microsoft.com/office/drawing/2014/main" id="{1AAC541F-4128-485F-861E-A8C15C578B04}"/>
              </a:ext>
            </a:extLst>
          </p:cNvPr>
          <p:cNvSpPr>
            <a:spLocks noGrp="1"/>
          </p:cNvSpPr>
          <p:nvPr>
            <p:ph type="body" sz="quarter" idx="11" hasCustomPrompt="1"/>
          </p:nvPr>
        </p:nvSpPr>
        <p:spPr bwMode="white">
          <a:xfrm>
            <a:off x="9685326" y="6199409"/>
            <a:ext cx="1843396" cy="600075"/>
          </a:xfrm>
          <a:prstGeom prst="rect">
            <a:avLst/>
          </a:prstGeom>
        </p:spPr>
        <p:txBody>
          <a:bodyPr/>
          <a:lstStyle>
            <a:lvl1pPr marL="0" indent="0" algn="r">
              <a:spcBef>
                <a:spcPts val="0"/>
              </a:spcBef>
              <a:buNone/>
              <a:defRPr sz="1200" i="1">
                <a:solidFill>
                  <a:schemeClr val="bg1"/>
                </a:solidFill>
                <a:latin typeface="+mn-lt"/>
              </a:defRPr>
            </a:lvl1pPr>
          </a:lstStyle>
          <a:p>
            <a:pPr lvl="0"/>
            <a:r>
              <a:rPr lang="en-US"/>
              <a:t>Date </a:t>
            </a:r>
          </a:p>
          <a:p>
            <a:pPr lvl="0"/>
            <a:r>
              <a:rPr lang="en-US"/>
              <a:t>Presentation Title</a:t>
            </a:r>
          </a:p>
        </p:txBody>
      </p:sp>
      <p:cxnSp>
        <p:nvCxnSpPr>
          <p:cNvPr id="7" name="Straight Connector 6">
            <a:extLst>
              <a:ext uri="{FF2B5EF4-FFF2-40B4-BE49-F238E27FC236}">
                <a16:creationId xmlns:a16="http://schemas.microsoft.com/office/drawing/2014/main" id="{87643AD4-D517-4BCE-8BC1-C01BDCDB9EB1}"/>
              </a:ext>
            </a:extLst>
          </p:cNvPr>
          <p:cNvCxnSpPr>
            <a:cxnSpLocks/>
          </p:cNvCxnSpPr>
          <p:nvPr userDrawn="1"/>
        </p:nvCxnSpPr>
        <p:spPr bwMode="white">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2FEEA451-594B-384F-ADE2-2105AB8839E0}"/>
              </a:ext>
            </a:extLst>
          </p:cNvPr>
          <p:cNvSpPr>
            <a:spLocks noGrp="1"/>
          </p:cNvSpPr>
          <p:nvPr>
            <p:ph type="sldNum" sz="quarter" idx="12"/>
          </p:nvPr>
        </p:nvSpPr>
        <p:spPr>
          <a:xfrm>
            <a:off x="5630688" y="6273443"/>
            <a:ext cx="911118" cy="410823"/>
          </a:xfrm>
          <a:prstGeom prst="rect">
            <a:avLst/>
          </a:prstGeom>
        </p:spPr>
        <p:txBody>
          <a:bodyPr/>
          <a:lstStyle>
            <a:lvl1pPr algn="ctr">
              <a:defRPr>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90828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9C32C5-0D35-4BAC-8F82-03A66B49C501}"/>
              </a:ext>
            </a:extLst>
          </p:cNvPr>
          <p:cNvSpPr>
            <a:spLocks noGrp="1"/>
          </p:cNvSpPr>
          <p:nvPr>
            <p:ph type="ctrTitle" hasCustomPrompt="1"/>
          </p:nvPr>
        </p:nvSpPr>
        <p:spPr bwMode="white">
          <a:xfrm>
            <a:off x="1014375" y="173736"/>
            <a:ext cx="10143744" cy="535840"/>
          </a:xfrm>
          <a:prstGeom prst="rect">
            <a:avLst/>
          </a:prstGeom>
        </p:spPr>
        <p:txBody>
          <a:bodyPr anchor="b"/>
          <a:lstStyle>
            <a:lvl1pPr algn="l">
              <a:defRPr sz="4000">
                <a:solidFill>
                  <a:schemeClr val="bg1"/>
                </a:solidFill>
                <a:latin typeface="Bahnschrift" panose="020B0502040204020203" pitchFamily="34" charset="0"/>
              </a:defRPr>
            </a:lvl1pPr>
          </a:lstStyle>
          <a:p>
            <a:r>
              <a:rPr lang="en-US"/>
              <a:t>Slide Title</a:t>
            </a:r>
          </a:p>
        </p:txBody>
      </p:sp>
      <p:sp>
        <p:nvSpPr>
          <p:cNvPr id="7" name="Text Placeholder 16">
            <a:extLst>
              <a:ext uri="{FF2B5EF4-FFF2-40B4-BE49-F238E27FC236}">
                <a16:creationId xmlns:a16="http://schemas.microsoft.com/office/drawing/2014/main" id="{3A1628FB-9F79-4459-BB69-E836CEB11BA4}"/>
              </a:ext>
            </a:extLst>
          </p:cNvPr>
          <p:cNvSpPr>
            <a:spLocks noGrp="1"/>
          </p:cNvSpPr>
          <p:nvPr>
            <p:ph type="body" sz="quarter" idx="10" hasCustomPrompt="1"/>
          </p:nvPr>
        </p:nvSpPr>
        <p:spPr bwMode="white">
          <a:xfrm>
            <a:off x="1014379" y="709617"/>
            <a:ext cx="10143746" cy="535841"/>
          </a:xfrm>
          <a:prstGeom prst="rect">
            <a:avLst/>
          </a:prstGeom>
        </p:spPr>
        <p:txBody>
          <a:bodyPr/>
          <a:lstStyle>
            <a:lvl1pPr marL="0" indent="0" algn="r">
              <a:buNone/>
              <a:defRPr sz="3000">
                <a:solidFill>
                  <a:schemeClr val="bg1"/>
                </a:solidFill>
                <a:latin typeface="Bahnschrift" panose="020B0502040204020203" pitchFamily="34" charset="0"/>
                <a:cs typeface="Times New Roman" panose="02020603050405020304" pitchFamily="18" charset="0"/>
              </a:defRPr>
            </a:lvl1pPr>
          </a:lstStyle>
          <a:p>
            <a:pPr lvl="0"/>
            <a:r>
              <a:rPr lang="en-US"/>
              <a:t>Slide Subtitle</a:t>
            </a:r>
          </a:p>
        </p:txBody>
      </p:sp>
      <p:sp>
        <p:nvSpPr>
          <p:cNvPr id="4" name="Text Placeholder 3">
            <a:extLst>
              <a:ext uri="{FF2B5EF4-FFF2-40B4-BE49-F238E27FC236}">
                <a16:creationId xmlns:a16="http://schemas.microsoft.com/office/drawing/2014/main" id="{066885FC-CE60-499B-8540-BC8490184255}"/>
              </a:ext>
            </a:extLst>
          </p:cNvPr>
          <p:cNvSpPr>
            <a:spLocks noGrp="1"/>
          </p:cNvSpPr>
          <p:nvPr>
            <p:ph type="body" sz="quarter" idx="11" hasCustomPrompt="1"/>
          </p:nvPr>
        </p:nvSpPr>
        <p:spPr bwMode="white">
          <a:xfrm>
            <a:off x="9695081" y="6199592"/>
            <a:ext cx="1824633" cy="599592"/>
          </a:xfrm>
          <a:prstGeom prst="rect">
            <a:avLst/>
          </a:prstGeom>
        </p:spPr>
        <p:txBody>
          <a:bodyPr/>
          <a:lstStyle>
            <a:lvl1pPr marL="0" indent="0" algn="r">
              <a:spcBef>
                <a:spcPts val="0"/>
              </a:spcBef>
              <a:buNone/>
              <a:defRPr sz="1200" i="1">
                <a:solidFill>
                  <a:schemeClr val="bg1"/>
                </a:solidFill>
                <a:latin typeface="+mn-lt"/>
              </a:defRPr>
            </a:lvl1pPr>
          </a:lstStyle>
          <a:p>
            <a:pPr lvl="0"/>
            <a:r>
              <a:rPr lang="en-US"/>
              <a:t>Date </a:t>
            </a:r>
          </a:p>
          <a:p>
            <a:pPr lvl="0"/>
            <a:r>
              <a:rPr lang="en-US"/>
              <a:t>Presentation Title</a:t>
            </a:r>
          </a:p>
        </p:txBody>
      </p:sp>
      <p:cxnSp>
        <p:nvCxnSpPr>
          <p:cNvPr id="5" name="Straight Connector 4">
            <a:extLst>
              <a:ext uri="{FF2B5EF4-FFF2-40B4-BE49-F238E27FC236}">
                <a16:creationId xmlns:a16="http://schemas.microsoft.com/office/drawing/2014/main" id="{1286E1F0-B345-43BE-B2DD-53EF74E4B36C}"/>
              </a:ext>
            </a:extLst>
          </p:cNvPr>
          <p:cNvCxnSpPr>
            <a:cxnSpLocks/>
          </p:cNvCxnSpPr>
          <p:nvPr userDrawn="1"/>
        </p:nvCxnSpPr>
        <p:spPr bwMode="white">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8E69664-188F-4243-8A29-0A228EB7278A}"/>
              </a:ext>
            </a:extLst>
          </p:cNvPr>
          <p:cNvSpPr>
            <a:spLocks noGrp="1"/>
          </p:cNvSpPr>
          <p:nvPr>
            <p:ph type="sldNum" sz="quarter" idx="12"/>
          </p:nvPr>
        </p:nvSpPr>
        <p:spPr>
          <a:xfrm>
            <a:off x="5630688" y="6273443"/>
            <a:ext cx="911118" cy="410823"/>
          </a:xfrm>
          <a:prstGeom prst="rect">
            <a:avLst/>
          </a:prstGeom>
        </p:spPr>
        <p:txBody>
          <a:bodyPr/>
          <a:lstStyle>
            <a:lvl1pPr algn="ctr">
              <a:defRPr>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60083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no dividing 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9C32C5-0D35-4BAC-8F82-03A66B49C501}"/>
              </a:ext>
            </a:extLst>
          </p:cNvPr>
          <p:cNvSpPr>
            <a:spLocks noGrp="1"/>
          </p:cNvSpPr>
          <p:nvPr>
            <p:ph type="ctrTitle" hasCustomPrompt="1"/>
          </p:nvPr>
        </p:nvSpPr>
        <p:spPr bwMode="white">
          <a:xfrm>
            <a:off x="1014375" y="173736"/>
            <a:ext cx="10143744" cy="535840"/>
          </a:xfrm>
          <a:prstGeom prst="rect">
            <a:avLst/>
          </a:prstGeom>
        </p:spPr>
        <p:txBody>
          <a:bodyPr anchor="b"/>
          <a:lstStyle>
            <a:lvl1pPr algn="l">
              <a:defRPr sz="4000">
                <a:solidFill>
                  <a:schemeClr val="bg1"/>
                </a:solidFill>
                <a:latin typeface="Bahnschrift" panose="020B0502040204020203" pitchFamily="34" charset="0"/>
              </a:defRPr>
            </a:lvl1pPr>
          </a:lstStyle>
          <a:p>
            <a:r>
              <a:rPr lang="en-US"/>
              <a:t>Slide Title</a:t>
            </a:r>
          </a:p>
        </p:txBody>
      </p:sp>
      <p:sp>
        <p:nvSpPr>
          <p:cNvPr id="7" name="Text Placeholder 16">
            <a:extLst>
              <a:ext uri="{FF2B5EF4-FFF2-40B4-BE49-F238E27FC236}">
                <a16:creationId xmlns:a16="http://schemas.microsoft.com/office/drawing/2014/main" id="{3A1628FB-9F79-4459-BB69-E836CEB11BA4}"/>
              </a:ext>
            </a:extLst>
          </p:cNvPr>
          <p:cNvSpPr>
            <a:spLocks noGrp="1"/>
          </p:cNvSpPr>
          <p:nvPr>
            <p:ph type="body" sz="quarter" idx="10" hasCustomPrompt="1"/>
          </p:nvPr>
        </p:nvSpPr>
        <p:spPr bwMode="white">
          <a:xfrm>
            <a:off x="1014379" y="709617"/>
            <a:ext cx="10143746" cy="535841"/>
          </a:xfrm>
          <a:prstGeom prst="rect">
            <a:avLst/>
          </a:prstGeom>
        </p:spPr>
        <p:txBody>
          <a:bodyPr/>
          <a:lstStyle>
            <a:lvl1pPr marL="0" indent="0" algn="r">
              <a:buNone/>
              <a:defRPr sz="3000">
                <a:solidFill>
                  <a:schemeClr val="bg1"/>
                </a:solidFill>
                <a:latin typeface="Bahnschrift" panose="020B0502040204020203" pitchFamily="34" charset="0"/>
                <a:cs typeface="Times New Roman" panose="02020603050405020304" pitchFamily="18" charset="0"/>
              </a:defRPr>
            </a:lvl1pPr>
          </a:lstStyle>
          <a:p>
            <a:pPr lvl="0"/>
            <a:r>
              <a:rPr lang="en-US"/>
              <a:t>Slide Subtitle</a:t>
            </a:r>
          </a:p>
        </p:txBody>
      </p:sp>
      <p:sp>
        <p:nvSpPr>
          <p:cNvPr id="4" name="Text Placeholder 3">
            <a:extLst>
              <a:ext uri="{FF2B5EF4-FFF2-40B4-BE49-F238E27FC236}">
                <a16:creationId xmlns:a16="http://schemas.microsoft.com/office/drawing/2014/main" id="{066885FC-CE60-499B-8540-BC8490184255}"/>
              </a:ext>
            </a:extLst>
          </p:cNvPr>
          <p:cNvSpPr>
            <a:spLocks noGrp="1"/>
          </p:cNvSpPr>
          <p:nvPr>
            <p:ph type="body" sz="quarter" idx="11" hasCustomPrompt="1"/>
          </p:nvPr>
        </p:nvSpPr>
        <p:spPr bwMode="white">
          <a:xfrm>
            <a:off x="9695081" y="6199592"/>
            <a:ext cx="1824633" cy="599592"/>
          </a:xfrm>
          <a:prstGeom prst="rect">
            <a:avLst/>
          </a:prstGeom>
        </p:spPr>
        <p:txBody>
          <a:bodyPr/>
          <a:lstStyle>
            <a:lvl1pPr marL="0" indent="0" algn="r">
              <a:spcBef>
                <a:spcPts val="0"/>
              </a:spcBef>
              <a:buNone/>
              <a:defRPr sz="1200" i="1">
                <a:solidFill>
                  <a:schemeClr val="bg1"/>
                </a:solidFill>
                <a:latin typeface="+mn-lt"/>
              </a:defRPr>
            </a:lvl1pPr>
          </a:lstStyle>
          <a:p>
            <a:pPr lvl="0"/>
            <a:r>
              <a:rPr lang="en-US"/>
              <a:t>Date </a:t>
            </a:r>
          </a:p>
          <a:p>
            <a:pPr lvl="0"/>
            <a:r>
              <a:rPr lang="en-US"/>
              <a:t>Presentation Title</a:t>
            </a:r>
          </a:p>
        </p:txBody>
      </p:sp>
      <p:sp>
        <p:nvSpPr>
          <p:cNvPr id="8" name="Slide Number Placeholder 5">
            <a:extLst>
              <a:ext uri="{FF2B5EF4-FFF2-40B4-BE49-F238E27FC236}">
                <a16:creationId xmlns:a16="http://schemas.microsoft.com/office/drawing/2014/main" id="{3D9F0950-1787-9146-9F3B-FCFD8BA1E127}"/>
              </a:ext>
            </a:extLst>
          </p:cNvPr>
          <p:cNvSpPr>
            <a:spLocks noGrp="1"/>
          </p:cNvSpPr>
          <p:nvPr>
            <p:ph type="sldNum" sz="quarter" idx="12"/>
          </p:nvPr>
        </p:nvSpPr>
        <p:spPr>
          <a:xfrm>
            <a:off x="5630688" y="6273443"/>
            <a:ext cx="911118" cy="410823"/>
          </a:xfrm>
          <a:prstGeom prst="rect">
            <a:avLst/>
          </a:prstGeom>
        </p:spPr>
        <p:txBody>
          <a:bodyPr/>
          <a:lstStyle>
            <a:lvl1pPr algn="ctr">
              <a:defRPr>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19323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8A8BCA-4F5F-4A0F-ACEF-613B0B5D40BA}" type="datetimeFigureOut">
              <a:rPr lang="en-US" smtClean="0"/>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D30D2-B7F7-469B-8C39-614977667F20}" type="slidenum">
              <a:rPr lang="en-US" smtClean="0"/>
              <a:t>‹#›</a:t>
            </a:fld>
            <a:endParaRPr lang="en-US"/>
          </a:p>
        </p:txBody>
      </p:sp>
    </p:spTree>
    <p:extLst>
      <p:ext uri="{BB962C8B-B14F-4D97-AF65-F5344CB8AC3E}">
        <p14:creationId xmlns:p14="http://schemas.microsoft.com/office/powerpoint/2010/main" val="4259176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ith Layou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3AD581C-E9CF-4628-95FC-8BDCE65FEF71}"/>
              </a:ext>
            </a:extLst>
          </p:cNvPr>
          <p:cNvCxnSpPr>
            <a:cxnSpLocks/>
          </p:cNvCxnSpPr>
          <p:nvPr userDrawn="1"/>
        </p:nvCxnSpPr>
        <p:spPr bwMode="white">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0C640005-F39E-5445-9BC2-E4C5E2935445}"/>
              </a:ext>
            </a:extLst>
          </p:cNvPr>
          <p:cNvSpPr>
            <a:spLocks noGrp="1"/>
          </p:cNvSpPr>
          <p:nvPr>
            <p:ph type="sldNum" sz="quarter" idx="11"/>
          </p:nvPr>
        </p:nvSpPr>
        <p:spPr>
          <a:xfrm>
            <a:off x="5630688" y="6273443"/>
            <a:ext cx="911118" cy="410823"/>
          </a:xfrm>
          <a:prstGeom prst="rect">
            <a:avLst/>
          </a:prstGeom>
        </p:spPr>
        <p:txBody>
          <a:bodyPr/>
          <a:lstStyle>
            <a:lvl1pPr algn="ctr">
              <a:defRPr>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728568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748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resen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E9EA-6221-4D0E-BF42-9385EB99A73E}"/>
              </a:ext>
            </a:extLst>
          </p:cNvPr>
          <p:cNvSpPr>
            <a:spLocks noGrp="1"/>
          </p:cNvSpPr>
          <p:nvPr>
            <p:ph type="title" hasCustomPrompt="1"/>
          </p:nvPr>
        </p:nvSpPr>
        <p:spPr bwMode="white">
          <a:xfrm>
            <a:off x="1004627" y="87153"/>
            <a:ext cx="10182757" cy="637057"/>
          </a:xfrm>
          <a:prstGeom prst="rect">
            <a:avLst/>
          </a:prstGeom>
        </p:spPr>
        <p:txBody>
          <a:bodyPr/>
          <a:lstStyle>
            <a:lvl1pPr>
              <a:defRPr sz="4000">
                <a:solidFill>
                  <a:schemeClr val="bg1"/>
                </a:solidFill>
                <a:latin typeface="Bahnschrift" panose="020B0502040204020203" pitchFamily="34" charset="0"/>
              </a:defRPr>
            </a:lvl1pPr>
          </a:lstStyle>
          <a:p>
            <a:r>
              <a:rPr lang="en-US"/>
              <a:t>Slide Title</a:t>
            </a:r>
          </a:p>
        </p:txBody>
      </p:sp>
      <p:sp>
        <p:nvSpPr>
          <p:cNvPr id="5" name="Text Placeholder 4">
            <a:extLst>
              <a:ext uri="{FF2B5EF4-FFF2-40B4-BE49-F238E27FC236}">
                <a16:creationId xmlns:a16="http://schemas.microsoft.com/office/drawing/2014/main" id="{3E256F4E-3DD4-4DAF-93F7-000AEF3011CB}"/>
              </a:ext>
            </a:extLst>
          </p:cNvPr>
          <p:cNvSpPr>
            <a:spLocks noGrp="1"/>
          </p:cNvSpPr>
          <p:nvPr>
            <p:ph type="body" sz="quarter" idx="10" hasCustomPrompt="1"/>
          </p:nvPr>
        </p:nvSpPr>
        <p:spPr bwMode="white">
          <a:xfrm>
            <a:off x="9704832" y="6119169"/>
            <a:ext cx="1823616" cy="637057"/>
          </a:xfrm>
          <a:prstGeom prst="rect">
            <a:avLst/>
          </a:prstGeom>
        </p:spPr>
        <p:txBody>
          <a:bodyPr/>
          <a:lstStyle>
            <a:lvl1pPr marL="0" indent="0" algn="r">
              <a:spcBef>
                <a:spcPts val="0"/>
              </a:spcBef>
              <a:buNone/>
              <a:defRPr sz="1200" i="1">
                <a:solidFill>
                  <a:schemeClr val="bg1"/>
                </a:solidFill>
                <a:latin typeface="+mn-lt"/>
              </a:defRPr>
            </a:lvl1pPr>
          </a:lstStyle>
          <a:p>
            <a:pPr lvl="0"/>
            <a:r>
              <a:rPr lang="en-US"/>
              <a:t>Date </a:t>
            </a:r>
          </a:p>
          <a:p>
            <a:pPr lvl="0"/>
            <a:r>
              <a:rPr lang="en-US"/>
              <a:t>Presentation Title</a:t>
            </a:r>
          </a:p>
        </p:txBody>
      </p:sp>
      <p:sp>
        <p:nvSpPr>
          <p:cNvPr id="9" name="Text Placeholder 8">
            <a:extLst>
              <a:ext uri="{FF2B5EF4-FFF2-40B4-BE49-F238E27FC236}">
                <a16:creationId xmlns:a16="http://schemas.microsoft.com/office/drawing/2014/main" id="{8C6243EF-40B9-406A-940C-FBF68A2C896E}"/>
              </a:ext>
            </a:extLst>
          </p:cNvPr>
          <p:cNvSpPr>
            <a:spLocks noGrp="1"/>
          </p:cNvSpPr>
          <p:nvPr>
            <p:ph type="body" sz="quarter" idx="11" hasCustomPrompt="1"/>
          </p:nvPr>
        </p:nvSpPr>
        <p:spPr bwMode="white">
          <a:xfrm>
            <a:off x="1005421" y="723901"/>
            <a:ext cx="10181166" cy="505054"/>
          </a:xfrm>
          <a:prstGeom prst="rect">
            <a:avLst/>
          </a:prstGeom>
        </p:spPr>
        <p:txBody>
          <a:bodyPr/>
          <a:lstStyle>
            <a:lvl1pPr marL="0" indent="0" algn="r">
              <a:buNone/>
              <a:defRPr sz="3000">
                <a:solidFill>
                  <a:schemeClr val="bg1"/>
                </a:solidFill>
                <a:latin typeface="Bahnschrift" panose="020B0502040204020203" pitchFamily="34" charset="0"/>
              </a:defRPr>
            </a:lvl1pPr>
          </a:lstStyle>
          <a:p>
            <a:pPr lvl="0"/>
            <a:r>
              <a:rPr lang="en-US"/>
              <a:t>Slide Subtitle</a:t>
            </a:r>
          </a:p>
        </p:txBody>
      </p:sp>
      <p:cxnSp>
        <p:nvCxnSpPr>
          <p:cNvPr id="6" name="Straight Connector 5">
            <a:extLst>
              <a:ext uri="{FF2B5EF4-FFF2-40B4-BE49-F238E27FC236}">
                <a16:creationId xmlns:a16="http://schemas.microsoft.com/office/drawing/2014/main" id="{3F581D46-859C-4277-B1B7-7D7F0F0E27CD}"/>
              </a:ext>
            </a:extLst>
          </p:cNvPr>
          <p:cNvCxnSpPr>
            <a:cxnSpLocks/>
          </p:cNvCxnSpPr>
          <p:nvPr userDrawn="1"/>
        </p:nvCxnSpPr>
        <p:spPr>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BE5BAD8D-845E-2C4F-8C4D-56159D73D458}"/>
              </a:ext>
            </a:extLst>
          </p:cNvPr>
          <p:cNvSpPr>
            <a:spLocks noGrp="1"/>
          </p:cNvSpPr>
          <p:nvPr>
            <p:ph type="sldNum" sz="quarter" idx="12"/>
          </p:nvPr>
        </p:nvSpPr>
        <p:spPr>
          <a:xfrm>
            <a:off x="5630688" y="6273443"/>
            <a:ext cx="911118" cy="410823"/>
          </a:xfrm>
          <a:prstGeom prst="rect">
            <a:avLst/>
          </a:prstGeom>
        </p:spPr>
        <p:txBody>
          <a:bodyPr/>
          <a:lstStyle>
            <a:lvl1pPr algn="ctr">
              <a:defRPr>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509455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grpSp>
        <p:nvGrpSpPr>
          <p:cNvPr id="7" name="Group 6"/>
          <p:cNvGrpSpPr/>
          <p:nvPr userDrawn="1"/>
        </p:nvGrpSpPr>
        <p:grpSpPr>
          <a:xfrm>
            <a:off x="0" y="-8466"/>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1507068" y="2404534"/>
            <a:ext cx="7766937" cy="1646302"/>
          </a:xfrm>
        </p:spPr>
        <p:txBody>
          <a:bodyPr anchor="b">
            <a:noAutofit/>
          </a:bodyPr>
          <a:lstStyle>
            <a:lvl1pPr algn="r">
              <a:defRPr sz="3600" baseline="0">
                <a:solidFill>
                  <a:schemeClr val="tx1"/>
                </a:solidFill>
              </a:defRPr>
            </a:lvl1pPr>
          </a:lstStyle>
          <a:p>
            <a:r>
              <a:rPr lang="en-US"/>
              <a:t>Master Title Slide</a:t>
            </a:r>
          </a:p>
        </p:txBody>
      </p:sp>
      <p:sp>
        <p:nvSpPr>
          <p:cNvPr id="3" name="Subtitle 2"/>
          <p:cNvSpPr>
            <a:spLocks noGrp="1"/>
          </p:cNvSpPr>
          <p:nvPr>
            <p:ph type="subTitle" idx="1"/>
          </p:nvPr>
        </p:nvSpPr>
        <p:spPr>
          <a:xfrm>
            <a:off x="1507068" y="4050837"/>
            <a:ext cx="7766937" cy="1096899"/>
          </a:xfrm>
        </p:spPr>
        <p:txBody>
          <a:bodyPr anchor="t"/>
          <a:lstStyle>
            <a:lvl1pPr marL="0" indent="0" algn="r">
              <a:buNone/>
              <a:defRPr>
                <a:solidFill>
                  <a:schemeClr val="tx1">
                    <a:lumMod val="50000"/>
                    <a:lumOff val="50000"/>
                  </a:schemeClr>
                </a:solidFill>
              </a:defRPr>
            </a:lvl1pPr>
            <a:lvl2pPr marL="342910" indent="0" algn="ctr">
              <a:buNone/>
              <a:defRPr>
                <a:solidFill>
                  <a:schemeClr val="tx1">
                    <a:tint val="75000"/>
                  </a:schemeClr>
                </a:solidFill>
              </a:defRPr>
            </a:lvl2pPr>
            <a:lvl3pPr marL="685816" indent="0" algn="ctr">
              <a:buNone/>
              <a:defRPr>
                <a:solidFill>
                  <a:schemeClr val="tx1">
                    <a:tint val="75000"/>
                  </a:schemeClr>
                </a:solidFill>
              </a:defRPr>
            </a:lvl3pPr>
            <a:lvl4pPr marL="1028726" indent="0" algn="ctr">
              <a:buNone/>
              <a:defRPr>
                <a:solidFill>
                  <a:schemeClr val="tx1">
                    <a:tint val="75000"/>
                  </a:schemeClr>
                </a:solidFill>
              </a:defRPr>
            </a:lvl4pPr>
            <a:lvl5pPr marL="1371634" indent="0" algn="ctr">
              <a:buNone/>
              <a:defRPr>
                <a:solidFill>
                  <a:schemeClr val="tx1">
                    <a:tint val="75000"/>
                  </a:schemeClr>
                </a:solidFill>
              </a:defRPr>
            </a:lvl5pPr>
            <a:lvl6pPr marL="1714542" indent="0" algn="ctr">
              <a:buNone/>
              <a:defRPr>
                <a:solidFill>
                  <a:schemeClr val="tx1">
                    <a:tint val="75000"/>
                  </a:schemeClr>
                </a:solidFill>
              </a:defRPr>
            </a:lvl6pPr>
            <a:lvl7pPr marL="2057452" indent="0" algn="ctr">
              <a:buNone/>
              <a:defRPr>
                <a:solidFill>
                  <a:schemeClr val="tx1">
                    <a:tint val="75000"/>
                  </a:schemeClr>
                </a:solidFill>
              </a:defRPr>
            </a:lvl7pPr>
            <a:lvl8pPr marL="2400360" indent="0" algn="ctr">
              <a:buNone/>
              <a:defRPr>
                <a:solidFill>
                  <a:schemeClr val="tx1">
                    <a:tint val="75000"/>
                  </a:schemeClr>
                </a:solidFill>
              </a:defRPr>
            </a:lvl8pPr>
            <a:lvl9pPr marL="2743268" indent="0" algn="ctr">
              <a:buNone/>
              <a:defRPr>
                <a:solidFill>
                  <a:schemeClr val="tx1">
                    <a:tint val="75000"/>
                  </a:schemeClr>
                </a:solidFill>
              </a:defRPr>
            </a:lvl9pPr>
          </a:lstStyle>
          <a:p>
            <a:r>
              <a:rPr lang="en-US"/>
              <a:t>Click to edit Master subtitle style</a:t>
            </a:r>
          </a:p>
        </p:txBody>
      </p:sp>
      <p:sp>
        <p:nvSpPr>
          <p:cNvPr id="23" name="Rectangle 22"/>
          <p:cNvSpPr/>
          <p:nvPr userDrawn="1"/>
        </p:nvSpPr>
        <p:spPr>
          <a:xfrm>
            <a:off x="3955174" y="6579222"/>
            <a:ext cx="3268919" cy="173827"/>
          </a:xfrm>
          <a:prstGeom prst="rect">
            <a:avLst/>
          </a:prstGeom>
          <a:solidFill>
            <a:srgbClr val="7E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sosceles Triangle 41"/>
          <p:cNvSpPr/>
          <p:nvPr userDrawn="1"/>
        </p:nvSpPr>
        <p:spPr>
          <a:xfrm>
            <a:off x="8848456" y="5285317"/>
            <a:ext cx="3340372" cy="1581150"/>
          </a:xfrm>
          <a:prstGeom prst="triangle">
            <a:avLst>
              <a:gd name="adj" fmla="val 100000"/>
            </a:avLst>
          </a:prstGeom>
          <a:solidFill>
            <a:srgbClr val="D5EDA2">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userDrawn="1"/>
        </p:nvSpPr>
        <p:spPr>
          <a:xfrm>
            <a:off x="7224093" y="6579222"/>
            <a:ext cx="3272983" cy="173827"/>
          </a:xfrm>
          <a:prstGeom prst="rect">
            <a:avLst/>
          </a:prstGeom>
          <a:solidFill>
            <a:srgbClr val="F68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33" name="Rectangle 32"/>
          <p:cNvSpPr/>
          <p:nvPr userDrawn="1"/>
        </p:nvSpPr>
        <p:spPr>
          <a:xfrm>
            <a:off x="696925" y="6579222"/>
            <a:ext cx="3264855" cy="173827"/>
          </a:xfrm>
          <a:prstGeom prst="rect">
            <a:avLst/>
          </a:prstGeom>
          <a:solidFill>
            <a:srgbClr val="6A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1"/>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34809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500">
                <a:solidFill>
                  <a:schemeClr val="tx1"/>
                </a:solidFill>
              </a:defRPr>
            </a:lvl1pPr>
          </a:lstStyle>
          <a:p>
            <a:r>
              <a:rPr lang="en-US"/>
              <a:t>Click to edit Master title style</a:t>
            </a:r>
          </a:p>
        </p:txBody>
      </p:sp>
      <p:sp>
        <p:nvSpPr>
          <p:cNvPr id="3" name="Content Placeholder 2"/>
          <p:cNvSpPr>
            <a:spLocks noGrp="1"/>
          </p:cNvSpPr>
          <p:nvPr>
            <p:ph idx="1"/>
          </p:nvPr>
        </p:nvSpPr>
        <p:spPr>
          <a:xfrm>
            <a:off x="4760465" y="51492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050"/>
            </a:lvl1pPr>
            <a:lvl2pPr marL="342806" indent="0">
              <a:buNone/>
              <a:defRPr sz="1050"/>
            </a:lvl2pPr>
            <a:lvl3pPr marL="685613" indent="0">
              <a:buNone/>
              <a:defRPr sz="900"/>
            </a:lvl3pPr>
            <a:lvl4pPr marL="1028418" indent="0">
              <a:buNone/>
              <a:defRPr sz="750"/>
            </a:lvl4pPr>
            <a:lvl5pPr marL="1371222" indent="0">
              <a:buNone/>
              <a:defRPr sz="750"/>
            </a:lvl5pPr>
            <a:lvl6pPr marL="1714029" indent="0">
              <a:buNone/>
              <a:defRPr sz="750"/>
            </a:lvl6pPr>
            <a:lvl7pPr marL="2056835" indent="0">
              <a:buNone/>
              <a:defRPr sz="750"/>
            </a:lvl7pPr>
            <a:lvl8pPr marL="2399640" indent="0">
              <a:buNone/>
              <a:defRPr sz="750"/>
            </a:lvl8pPr>
            <a:lvl9pPr marL="2742445" indent="0">
              <a:buNone/>
              <a:defRPr sz="750"/>
            </a:lvl9pPr>
          </a:lstStyle>
          <a:p>
            <a:pPr lvl="0"/>
            <a:r>
              <a:rPr lang="en-US"/>
              <a:t>Click to edit Master text styles</a:t>
            </a:r>
          </a:p>
        </p:txBody>
      </p:sp>
      <p:sp>
        <p:nvSpPr>
          <p:cNvPr id="9" name="Slide Number Placeholder 5"/>
          <p:cNvSpPr>
            <a:spLocks noGrp="1"/>
          </p:cNvSpPr>
          <p:nvPr>
            <p:ph type="sldNum" sz="quarter" idx="12"/>
          </p:nvPr>
        </p:nvSpPr>
        <p:spPr>
          <a:xfrm>
            <a:off x="-128566" y="6567153"/>
            <a:ext cx="683339" cy="173237"/>
          </a:xfrm>
        </p:spPr>
        <p:txBody>
          <a:bodyPr/>
          <a:lstStyle/>
          <a:p>
            <a:endParaRPr lang="en-US"/>
          </a:p>
        </p:txBody>
      </p:sp>
    </p:spTree>
    <p:extLst>
      <p:ext uri="{BB962C8B-B14F-4D97-AF65-F5344CB8AC3E}">
        <p14:creationId xmlns:p14="http://schemas.microsoft.com/office/powerpoint/2010/main" val="215865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2" indent="0">
              <a:buNone/>
              <a:defRPr sz="2000">
                <a:solidFill>
                  <a:schemeClr val="tx1">
                    <a:tint val="75000"/>
                  </a:schemeClr>
                </a:solidFill>
              </a:defRPr>
            </a:lvl2pPr>
            <a:lvl3pPr marL="914423" indent="0">
              <a:buNone/>
              <a:defRPr sz="1800">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0"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8BCA-4F5F-4A0F-ACEF-613B0B5D40BA}" type="datetimeFigureOut">
              <a:rPr lang="en-US" smtClean="0"/>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D30D2-B7F7-469B-8C39-614977667F20}" type="slidenum">
              <a:rPr lang="en-US" smtClean="0"/>
              <a:t>‹#›</a:t>
            </a:fld>
            <a:endParaRPr lang="en-US"/>
          </a:p>
        </p:txBody>
      </p:sp>
    </p:spTree>
    <p:extLst>
      <p:ext uri="{BB962C8B-B14F-4D97-AF65-F5344CB8AC3E}">
        <p14:creationId xmlns:p14="http://schemas.microsoft.com/office/powerpoint/2010/main" val="273702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8A8BCA-4F5F-4A0F-ACEF-613B0B5D40BA}" type="datetimeFigureOut">
              <a:rPr lang="en-US" smtClean="0"/>
              <a:t>6/8/2026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D30D2-B7F7-469B-8C39-614977667F20}" type="slidenum">
              <a:rPr lang="en-US" smtClean="0"/>
              <a:t>‹#›</a:t>
            </a:fld>
            <a:endParaRPr lang="en-US"/>
          </a:p>
        </p:txBody>
      </p:sp>
    </p:spTree>
    <p:extLst>
      <p:ext uri="{BB962C8B-B14F-4D97-AF65-F5344CB8AC3E}">
        <p14:creationId xmlns:p14="http://schemas.microsoft.com/office/powerpoint/2010/main" val="277570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8A8BCA-4F5F-4A0F-ACEF-613B0B5D40BA}" type="datetimeFigureOut">
              <a:rPr lang="en-US" smtClean="0"/>
              <a:t>6/8/2026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BD30D2-B7F7-469B-8C39-614977667F20}" type="slidenum">
              <a:rPr lang="en-US" smtClean="0"/>
              <a:t>‹#›</a:t>
            </a:fld>
            <a:endParaRPr lang="en-US"/>
          </a:p>
        </p:txBody>
      </p:sp>
    </p:spTree>
    <p:extLst>
      <p:ext uri="{BB962C8B-B14F-4D97-AF65-F5344CB8AC3E}">
        <p14:creationId xmlns:p14="http://schemas.microsoft.com/office/powerpoint/2010/main" val="313335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8A8BCA-4F5F-4A0F-ACEF-613B0B5D40BA}" type="datetimeFigureOut">
              <a:rPr lang="en-US" smtClean="0"/>
              <a:t>6/8/2026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BD30D2-B7F7-469B-8C39-614977667F20}" type="slidenum">
              <a:rPr lang="en-US" smtClean="0"/>
              <a:t>‹#›</a:t>
            </a:fld>
            <a:endParaRPr lang="en-US"/>
          </a:p>
        </p:txBody>
      </p:sp>
    </p:spTree>
    <p:extLst>
      <p:ext uri="{BB962C8B-B14F-4D97-AF65-F5344CB8AC3E}">
        <p14:creationId xmlns:p14="http://schemas.microsoft.com/office/powerpoint/2010/main" val="165872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A8BCA-4F5F-4A0F-ACEF-613B0B5D40BA}" type="datetimeFigureOut">
              <a:rPr lang="en-US" smtClean="0"/>
              <a:t>6/8/2026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BD30D2-B7F7-469B-8C39-614977667F20}" type="slidenum">
              <a:rPr lang="en-US" smtClean="0"/>
              <a:t>‹#›</a:t>
            </a:fld>
            <a:endParaRPr lang="en-US"/>
          </a:p>
        </p:txBody>
      </p:sp>
    </p:spTree>
    <p:extLst>
      <p:ext uri="{BB962C8B-B14F-4D97-AF65-F5344CB8AC3E}">
        <p14:creationId xmlns:p14="http://schemas.microsoft.com/office/powerpoint/2010/main" val="180760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A8BCA-4F5F-4A0F-ACEF-613B0B5D40BA}" type="datetimeFigureOut">
              <a:rPr lang="en-US" smtClean="0"/>
              <a:t>6/8/2026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D30D2-B7F7-469B-8C39-614977667F20}" type="slidenum">
              <a:rPr lang="en-US" smtClean="0"/>
              <a:t>‹#›</a:t>
            </a:fld>
            <a:endParaRPr lang="en-US"/>
          </a:p>
        </p:txBody>
      </p:sp>
    </p:spTree>
    <p:extLst>
      <p:ext uri="{BB962C8B-B14F-4D97-AF65-F5344CB8AC3E}">
        <p14:creationId xmlns:p14="http://schemas.microsoft.com/office/powerpoint/2010/main" val="367151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A8BCA-4F5F-4A0F-ACEF-613B0B5D40BA}" type="datetimeFigureOut">
              <a:rPr lang="en-US" smtClean="0"/>
              <a:t>6/8/2026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D30D2-B7F7-469B-8C39-614977667F20}" type="slidenum">
              <a:rPr lang="en-US" smtClean="0"/>
              <a:t>‹#›</a:t>
            </a:fld>
            <a:endParaRPr lang="en-US"/>
          </a:p>
        </p:txBody>
      </p:sp>
    </p:spTree>
    <p:extLst>
      <p:ext uri="{BB962C8B-B14F-4D97-AF65-F5344CB8AC3E}">
        <p14:creationId xmlns:p14="http://schemas.microsoft.com/office/powerpoint/2010/main" val="61571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A8BCA-4F5F-4A0F-ACEF-613B0B5D40BA}" type="datetimeFigureOut">
              <a:rPr lang="en-US" smtClean="0"/>
              <a:t>6/8/2026</a:t>
            </a:fld>
            <a:endParaRPr lang="en-US"/>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D30D2-B7F7-469B-8C39-614977667F20}" type="slidenum">
              <a:rPr lang="en-US" smtClean="0"/>
              <a:t>‹#›</a:t>
            </a:fld>
            <a:endParaRPr lang="en-US"/>
          </a:p>
        </p:txBody>
      </p:sp>
    </p:spTree>
    <p:extLst>
      <p:ext uri="{BB962C8B-B14F-4D97-AF65-F5344CB8AC3E}">
        <p14:creationId xmlns:p14="http://schemas.microsoft.com/office/powerpoint/2010/main" val="360948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6"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076B4D29-B127-4853-AD57-0E80B35D138D}"/>
              </a:ext>
            </a:extLst>
          </p:cNvPr>
          <p:cNvSpPr>
            <a:spLocks noChangeArrowheads="1"/>
          </p:cNvSpPr>
          <p:nvPr userDrawn="1"/>
        </p:nvSpPr>
        <p:spPr bwMode="auto">
          <a:xfrm>
            <a:off x="0" y="0"/>
            <a:ext cx="12192000" cy="1295400"/>
          </a:xfrm>
          <a:prstGeom prst="rect">
            <a:avLst/>
          </a:prstGeom>
          <a:solidFill>
            <a:srgbClr val="1E417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a:p>
        </p:txBody>
      </p:sp>
      <p:sp>
        <p:nvSpPr>
          <p:cNvPr id="12" name="Rectangle 6">
            <a:extLst>
              <a:ext uri="{FF2B5EF4-FFF2-40B4-BE49-F238E27FC236}">
                <a16:creationId xmlns:a16="http://schemas.microsoft.com/office/drawing/2014/main" id="{DA263EF0-4271-4D56-86B0-A6B23EC1AB23}"/>
              </a:ext>
            </a:extLst>
          </p:cNvPr>
          <p:cNvSpPr>
            <a:spLocks noChangeArrowheads="1"/>
          </p:cNvSpPr>
          <p:nvPr userDrawn="1"/>
        </p:nvSpPr>
        <p:spPr bwMode="auto">
          <a:xfrm>
            <a:off x="0" y="5870448"/>
            <a:ext cx="12192000" cy="987552"/>
          </a:xfrm>
          <a:prstGeom prst="rect">
            <a:avLst/>
          </a:prstGeom>
          <a:solidFill>
            <a:srgbClr val="1E417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a:p>
        </p:txBody>
      </p:sp>
      <p:pic>
        <p:nvPicPr>
          <p:cNvPr id="13" name="Picture 12">
            <a:extLst>
              <a:ext uri="{FF2B5EF4-FFF2-40B4-BE49-F238E27FC236}">
                <a16:creationId xmlns:a16="http://schemas.microsoft.com/office/drawing/2014/main" id="{9EA7890D-9B2E-4F58-A7FE-4F838336E9F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2461" y="6032063"/>
            <a:ext cx="1178501" cy="771075"/>
          </a:xfrm>
          <a:prstGeom prst="rect">
            <a:avLst/>
          </a:prstGeom>
        </p:spPr>
      </p:pic>
      <p:sp>
        <p:nvSpPr>
          <p:cNvPr id="14" name="Title 1">
            <a:extLst>
              <a:ext uri="{FF2B5EF4-FFF2-40B4-BE49-F238E27FC236}">
                <a16:creationId xmlns:a16="http://schemas.microsoft.com/office/drawing/2014/main" id="{DE68B7F2-9937-4FE4-993D-2E3A769AD0E3}"/>
              </a:ext>
            </a:extLst>
          </p:cNvPr>
          <p:cNvSpPr txBox="1">
            <a:spLocks/>
          </p:cNvSpPr>
          <p:nvPr userDrawn="1"/>
        </p:nvSpPr>
        <p:spPr>
          <a:xfrm>
            <a:off x="1016000" y="228600"/>
            <a:ext cx="10160000" cy="609600"/>
          </a:xfrm>
          <a:prstGeom prst="rect">
            <a:avLst/>
          </a:prstGeom>
        </p:spPr>
        <p:txBody>
          <a:bodyPr>
            <a:noAutofit/>
          </a:bodyPr>
          <a:lstStyle>
            <a:lvl1pPr algn="l" defTabSz="914400" rtl="0" eaLnBrk="1" latinLnBrk="0" hangingPunct="1">
              <a:spcBef>
                <a:spcPct val="0"/>
              </a:spcBef>
              <a:buNone/>
              <a:defRPr sz="3600" b="1" kern="1200" cap="all" baseline="0">
                <a:solidFill>
                  <a:schemeClr val="bg1"/>
                </a:solidFill>
                <a:latin typeface="Bahnschrift" panose="020B0502040204020203" pitchFamily="34" charset="0"/>
                <a:ea typeface="+mj-ea"/>
                <a:cs typeface="+mj-cs"/>
              </a:defRPr>
            </a:lvl1pPr>
          </a:lstStyle>
          <a:p>
            <a:pPr fontAlgn="auto">
              <a:spcAft>
                <a:spcPts val="0"/>
              </a:spcAft>
            </a:pPr>
            <a:endParaRPr lang="en-US" sz="3600"/>
          </a:p>
        </p:txBody>
      </p:sp>
      <p:sp>
        <p:nvSpPr>
          <p:cNvPr id="15" name="Subtitle 2">
            <a:extLst>
              <a:ext uri="{FF2B5EF4-FFF2-40B4-BE49-F238E27FC236}">
                <a16:creationId xmlns:a16="http://schemas.microsoft.com/office/drawing/2014/main" id="{36660F16-9E02-449C-9BD6-A80BC087299E}"/>
              </a:ext>
            </a:extLst>
          </p:cNvPr>
          <p:cNvSpPr txBox="1">
            <a:spLocks/>
          </p:cNvSpPr>
          <p:nvPr userDrawn="1"/>
        </p:nvSpPr>
        <p:spPr>
          <a:xfrm>
            <a:off x="1016000" y="838201"/>
            <a:ext cx="10160000" cy="381000"/>
          </a:xfrm>
          <a:prstGeom prst="rect">
            <a:avLst/>
          </a:prstGeom>
        </p:spPr>
        <p:txBody>
          <a:bodyPr>
            <a:normAutofit lnSpcReduction="10000"/>
          </a:bodyPr>
          <a:lstStyle>
            <a:lvl1pPr marL="0" indent="0" algn="r" defTabSz="914400" rtl="0" eaLnBrk="1" latinLnBrk="0" hangingPunct="1">
              <a:spcBef>
                <a:spcPct val="20000"/>
              </a:spcBef>
              <a:buFont typeface="Arial" pitchFamily="34" charset="0"/>
              <a:buNone/>
              <a:defRPr sz="2000" kern="1200" cap="none" baseline="0">
                <a:solidFill>
                  <a:schemeClr val="bg1"/>
                </a:solidFill>
                <a:latin typeface="Bahnschrift" panose="020B0502040204020203" pitchFamily="34"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ourier New" panose="02070309020205020404" pitchFamily="49"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Wingdings" panose="05000000000000000000"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endParaRPr lang="en-US" sz="2000"/>
          </a:p>
        </p:txBody>
      </p:sp>
      <p:sp>
        <p:nvSpPr>
          <p:cNvPr id="18" name="Rectangle 3">
            <a:extLst>
              <a:ext uri="{FF2B5EF4-FFF2-40B4-BE49-F238E27FC236}">
                <a16:creationId xmlns:a16="http://schemas.microsoft.com/office/drawing/2014/main" id="{4FF14598-67AC-4808-BBF6-86E49014E89C}"/>
              </a:ext>
            </a:extLst>
          </p:cNvPr>
          <p:cNvSpPr>
            <a:spLocks noChangeArrowheads="1"/>
          </p:cNvSpPr>
          <p:nvPr userDrawn="1"/>
        </p:nvSpPr>
        <p:spPr bwMode="auto">
          <a:xfrm>
            <a:off x="0" y="1219200"/>
            <a:ext cx="12192000" cy="228600"/>
          </a:xfrm>
          <a:prstGeom prst="rect">
            <a:avLst/>
          </a:prstGeom>
          <a:solidFill>
            <a:srgbClr val="FDB82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a:p>
        </p:txBody>
      </p:sp>
      <p:sp>
        <p:nvSpPr>
          <p:cNvPr id="19" name="Rectangle 3">
            <a:extLst>
              <a:ext uri="{FF2B5EF4-FFF2-40B4-BE49-F238E27FC236}">
                <a16:creationId xmlns:a16="http://schemas.microsoft.com/office/drawing/2014/main" id="{C62205EF-E0D4-4F41-8C15-D04153A4D93A}"/>
              </a:ext>
            </a:extLst>
          </p:cNvPr>
          <p:cNvSpPr>
            <a:spLocks noChangeArrowheads="1"/>
          </p:cNvSpPr>
          <p:nvPr userDrawn="1"/>
        </p:nvSpPr>
        <p:spPr bwMode="auto">
          <a:xfrm>
            <a:off x="0" y="5869768"/>
            <a:ext cx="12192000" cy="73832"/>
          </a:xfrm>
          <a:prstGeom prst="rect">
            <a:avLst/>
          </a:prstGeom>
          <a:solidFill>
            <a:srgbClr val="FDB82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426822518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6"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417C"/>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8282A28-84E1-433D-81A2-12A346B75F4B}"/>
              </a:ext>
              <a:ext uri="{C183D7F6-B498-43B3-948B-1728B52AA6E4}">
                <adec:decorative xmlns:adec="http://schemas.microsoft.com/office/drawing/2017/decorative" val="1"/>
              </a:ext>
            </a:extLst>
          </p:cNvPr>
          <p:cNvSpPr/>
          <p:nvPr/>
        </p:nvSpPr>
        <p:spPr>
          <a:xfrm>
            <a:off x="565162" y="182880"/>
            <a:ext cx="3958711" cy="3958711"/>
          </a:xfrm>
          <a:prstGeom prst="ellipse">
            <a:avLst/>
          </a:prstGeom>
          <a:solidFill>
            <a:schemeClr val="bg1"/>
          </a:solidFill>
          <a:ln w="177800">
            <a:solidFill>
              <a:srgbClr val="1E417C"/>
            </a:solidFill>
          </a:ln>
          <a:effectLst>
            <a:outerShdw blurRad="63500" dist="76200" sx="101000" sy="101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CB3D5711-53FA-4F9C-85D1-BA16422591AA}"/>
              </a:ext>
              <a:ext uri="{C183D7F6-B498-43B3-948B-1728B52AA6E4}">
                <adec:decorative xmlns:adec="http://schemas.microsoft.com/office/drawing/2017/decorative" val="1"/>
              </a:ext>
            </a:extLst>
          </p:cNvPr>
          <p:cNvSpPr/>
          <p:nvPr/>
        </p:nvSpPr>
        <p:spPr>
          <a:xfrm>
            <a:off x="3945236" y="167672"/>
            <a:ext cx="6507449" cy="6507449"/>
          </a:xfrm>
          <a:prstGeom prst="ellipse">
            <a:avLst/>
          </a:prstGeom>
          <a:solidFill>
            <a:schemeClr val="bg1"/>
          </a:solidFill>
          <a:ln w="190500">
            <a:solidFill>
              <a:srgbClr val="1E417C"/>
            </a:solidFill>
          </a:ln>
          <a:effectLst>
            <a:outerShdw blurRad="63500" dist="76200" sx="101000" sy="101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34BD81D0-5A8D-C91A-1338-FE1AC04B9D3F}"/>
              </a:ext>
            </a:extLst>
          </p:cNvPr>
          <p:cNvSpPr>
            <a:spLocks noGrp="1"/>
          </p:cNvSpPr>
          <p:nvPr>
            <p:ph type="title" idx="4294967295"/>
          </p:nvPr>
        </p:nvSpPr>
        <p:spPr>
          <a:xfrm>
            <a:off x="838204" y="-1325563"/>
            <a:ext cx="10515600" cy="1325563"/>
          </a:xfrm>
        </p:spPr>
        <p:txBody>
          <a:bodyPr vert="horz" lIns="91440" tIns="45720" rIns="91440" bIns="45720" rtlCol="0" anchor="b">
            <a:normAutofit/>
          </a:bodyPr>
          <a:lstStyle/>
          <a:p>
            <a:r>
              <a:rPr lang="en-US" dirty="0"/>
              <a:t>Kansas Department for Children and Families</a:t>
            </a:r>
          </a:p>
        </p:txBody>
      </p:sp>
      <p:pic>
        <p:nvPicPr>
          <p:cNvPr id="3" name="Picture 2" descr="Kansas Department for Children and Families">
            <a:extLst>
              <a:ext uri="{FF2B5EF4-FFF2-40B4-BE49-F238E27FC236}">
                <a16:creationId xmlns:a16="http://schemas.microsoft.com/office/drawing/2014/main" id="{D5BF4731-5F52-4625-AC10-1BF5EC9155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39" y="1174723"/>
            <a:ext cx="2935957" cy="1975024"/>
          </a:xfrm>
          <a:prstGeom prst="rect">
            <a:avLst/>
          </a:prstGeom>
        </p:spPr>
      </p:pic>
      <p:pic>
        <p:nvPicPr>
          <p:cNvPr id="4" name="Picture 3" descr="Group of diverse children standing together"/>
          <p:cNvPicPr>
            <a:picLocks noChangeAspect="1"/>
          </p:cNvPicPr>
          <p:nvPr/>
        </p:nvPicPr>
        <p:blipFill rotWithShape="1">
          <a:blip r:embed="rId4" cstate="print">
            <a:extLst>
              <a:ext uri="{28A0092B-C50C-407E-A947-70E740481C1C}">
                <a14:useLocalDpi xmlns:a14="http://schemas.microsoft.com/office/drawing/2010/main" val="0"/>
              </a:ext>
            </a:extLst>
          </a:blip>
          <a:srcRect l="4096" t="-5839" r="4475" b="14325"/>
          <a:stretch/>
        </p:blipFill>
        <p:spPr>
          <a:xfrm>
            <a:off x="4079912" y="458055"/>
            <a:ext cx="6237231" cy="6143594"/>
          </a:xfrm>
          <a:prstGeom prst="ellipse">
            <a:avLst/>
          </a:prstGeom>
        </p:spPr>
      </p:pic>
    </p:spTree>
    <p:extLst>
      <p:ext uri="{BB962C8B-B14F-4D97-AF65-F5344CB8AC3E}">
        <p14:creationId xmlns:p14="http://schemas.microsoft.com/office/powerpoint/2010/main" val="284359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BBD1-3EFF-3469-36EF-859AFB31E2E7}"/>
              </a:ext>
            </a:extLst>
          </p:cNvPr>
          <p:cNvSpPr>
            <a:spLocks noGrp="1"/>
          </p:cNvSpPr>
          <p:nvPr>
            <p:ph type="ctrTitle"/>
          </p:nvPr>
        </p:nvSpPr>
        <p:spPr>
          <a:xfrm>
            <a:off x="1024128" y="753870"/>
            <a:ext cx="10143744" cy="535840"/>
          </a:xfrm>
        </p:spPr>
        <p:txBody>
          <a:bodyPr>
            <a:normAutofit fontScale="90000"/>
          </a:bodyPr>
          <a:lstStyle/>
          <a:p>
            <a:r>
              <a:rPr lang="en-US" dirty="0"/>
              <a:t>FINA (Family in Need of Assessment) Reports Stats</a:t>
            </a:r>
          </a:p>
        </p:txBody>
      </p:sp>
      <p:sp>
        <p:nvSpPr>
          <p:cNvPr id="2" name="Content Placeholder 1">
            <a:extLst>
              <a:ext uri="{FF2B5EF4-FFF2-40B4-BE49-F238E27FC236}">
                <a16:creationId xmlns:a16="http://schemas.microsoft.com/office/drawing/2014/main" id="{1474DBA9-D157-E424-A27D-0FB4C339BC2D}"/>
              </a:ext>
            </a:extLst>
          </p:cNvPr>
          <p:cNvSpPr>
            <a:spLocks noGrp="1"/>
          </p:cNvSpPr>
          <p:nvPr>
            <p:ph sz="half" idx="1"/>
          </p:nvPr>
        </p:nvSpPr>
        <p:spPr>
          <a:xfrm>
            <a:off x="126454" y="1825592"/>
            <a:ext cx="5504234" cy="3968046"/>
          </a:xfrm>
        </p:spPr>
        <p:txBody>
          <a:bodyPr/>
          <a:lstStyle/>
          <a:p>
            <a:r>
              <a:rPr lang="en-US" dirty="0"/>
              <a:t>Wichita Region FINA reports are reports that cause a high number of crossover youth to be impacted by either means of entering foster care or preventative services. </a:t>
            </a:r>
          </a:p>
          <a:p>
            <a:r>
              <a:rPr lang="en-US" dirty="0"/>
              <a:t>These reports in the Wichita Region are highest for Caregiver Unavailable/Unable to care, followed by Truancy and Child Behavior Problems.</a:t>
            </a:r>
          </a:p>
        </p:txBody>
      </p:sp>
      <p:sp>
        <p:nvSpPr>
          <p:cNvPr id="6" name="Text Placeholder 5">
            <a:extLst>
              <a:ext uri="{FF2B5EF4-FFF2-40B4-BE49-F238E27FC236}">
                <a16:creationId xmlns:a16="http://schemas.microsoft.com/office/drawing/2014/main" id="{2B454C63-48B5-0C5E-2AF0-1EEAB1C15A35}"/>
              </a:ext>
            </a:extLst>
          </p:cNvPr>
          <p:cNvSpPr>
            <a:spLocks noGrp="1"/>
          </p:cNvSpPr>
          <p:nvPr>
            <p:ph type="body" sz="quarter" idx="11"/>
          </p:nvPr>
        </p:nvSpPr>
        <p:spPr/>
        <p:txBody>
          <a:bodyPr/>
          <a:lstStyle/>
          <a:p>
            <a:r>
              <a:rPr lang="en-US" dirty="0"/>
              <a:t>July 2025-Jan 2026</a:t>
            </a:r>
          </a:p>
        </p:txBody>
      </p:sp>
      <p:pic>
        <p:nvPicPr>
          <p:cNvPr id="9" name="Content Placeholder 8" descr="Pie chart labeled Statewide Assigned FINA&#10;Caregiver Substance Use - 10.4%&#10;Caregiver Unavailable/Unable to Care - 39.8%&#10;Child Behavior Problems - 27.4%&#10;Child Substance Use - 3.6%&#10;Infant Positive for Substances - 2.2%&#10;Runaway - 2.9%&#10;Truancy - 13.7%">
            <a:extLst>
              <a:ext uri="{FF2B5EF4-FFF2-40B4-BE49-F238E27FC236}">
                <a16:creationId xmlns:a16="http://schemas.microsoft.com/office/drawing/2014/main" id="{B4F29E5B-7B94-2574-403A-041F141D9C63}"/>
              </a:ext>
            </a:extLst>
          </p:cNvPr>
          <p:cNvPicPr>
            <a:picLocks noGrp="1" noChangeAspect="1"/>
          </p:cNvPicPr>
          <p:nvPr>
            <p:ph sz="half" idx="2"/>
          </p:nvPr>
        </p:nvPicPr>
        <p:blipFill>
          <a:blip r:embed="rId3"/>
          <a:stretch>
            <a:fillRect/>
          </a:stretch>
        </p:blipFill>
        <p:spPr>
          <a:xfrm>
            <a:off x="6400798" y="1698755"/>
            <a:ext cx="5504233" cy="4094883"/>
          </a:xfrm>
          <a:prstGeom prst="rect">
            <a:avLst/>
          </a:prstGeom>
        </p:spPr>
      </p:pic>
    </p:spTree>
    <p:extLst>
      <p:ext uri="{BB962C8B-B14F-4D97-AF65-F5344CB8AC3E}">
        <p14:creationId xmlns:p14="http://schemas.microsoft.com/office/powerpoint/2010/main" val="25454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How is the Kansas Practice Model Different?</a:t>
            </a:r>
          </a:p>
        </p:txBody>
      </p:sp>
      <p:sp>
        <p:nvSpPr>
          <p:cNvPr id="6" name="Content Placeholder 5"/>
          <p:cNvSpPr>
            <a:spLocks noGrp="1"/>
          </p:cNvSpPr>
          <p:nvPr>
            <p:ph sz="half" idx="2"/>
          </p:nvPr>
        </p:nvSpPr>
        <p:spPr>
          <a:xfrm>
            <a:off x="1769519" y="1665102"/>
            <a:ext cx="3868340" cy="4176979"/>
          </a:xfrm>
          <a:solidFill>
            <a:schemeClr val="bg1"/>
          </a:solidFill>
        </p:spPr>
        <p:txBody>
          <a:bodyPr vert="horz" lIns="68580" tIns="34290" rIns="68580" bIns="34290" rtlCol="0">
            <a:normAutofit fontScale="47500" lnSpcReduction="20000"/>
          </a:bodyPr>
          <a:lstStyle/>
          <a:p>
            <a:pPr algn="ctr">
              <a:spcAft>
                <a:spcPts val="1000"/>
              </a:spcAft>
            </a:pPr>
            <a:r>
              <a:rPr lang="en-US" sz="3400" b="1" dirty="0"/>
              <a:t>Traditional Child Welfare Services</a:t>
            </a:r>
          </a:p>
          <a:p>
            <a:pPr marL="457212" indent="-457212">
              <a:buFont typeface="Arial" panose="020B0604020202020204" pitchFamily="34" charset="0"/>
              <a:buChar char="•"/>
            </a:pPr>
            <a:r>
              <a:rPr lang="en-US" sz="3400" dirty="0"/>
              <a:t>Social Workers and other professional are the experts.</a:t>
            </a:r>
          </a:p>
          <a:p>
            <a:pPr marL="457212" indent="-457212">
              <a:buFont typeface="Arial" panose="020B0604020202020204" pitchFamily="34" charset="0"/>
              <a:buChar char="•"/>
            </a:pPr>
            <a:r>
              <a:rPr lang="en-US" sz="3400" dirty="0"/>
              <a:t>The Agency and social worker usually take responsibility for children’s safety.</a:t>
            </a:r>
          </a:p>
          <a:p>
            <a:pPr marL="457212" indent="-457212">
              <a:buFont typeface="Arial" panose="020B0604020202020204" pitchFamily="34" charset="0"/>
              <a:buChar char="•"/>
            </a:pPr>
            <a:r>
              <a:rPr lang="en-US" sz="3400" dirty="0"/>
              <a:t>The work is anxiety-driven.</a:t>
            </a:r>
          </a:p>
          <a:p>
            <a:pPr marL="457212" indent="-457212">
              <a:buFont typeface="Arial" panose="020B0604020202020204" pitchFamily="34" charset="0"/>
              <a:buChar char="•"/>
            </a:pPr>
            <a:r>
              <a:rPr lang="en-US" sz="3400" dirty="0"/>
              <a:t>Families often feel forced or coerced to “do services”</a:t>
            </a:r>
          </a:p>
          <a:p>
            <a:pPr marL="457212" indent="-457212">
              <a:buFont typeface="Arial" panose="020B0604020202020204" pitchFamily="34" charset="0"/>
              <a:buChar char="•"/>
            </a:pPr>
            <a:r>
              <a:rPr lang="en-US" sz="3400" dirty="0"/>
              <a:t>The focus is often on “fixing” what is wrong.</a:t>
            </a:r>
          </a:p>
          <a:p>
            <a:pPr marL="457212" indent="-457212">
              <a:buFont typeface="Arial" panose="020B0604020202020204" pitchFamily="34" charset="0"/>
              <a:buChar char="•"/>
            </a:pPr>
            <a:r>
              <a:rPr lang="en-US" sz="3400" dirty="0"/>
              <a:t>Cases are closed when families complete the agency’s list of services.</a:t>
            </a:r>
          </a:p>
          <a:p>
            <a:pPr marL="457212" indent="-457212">
              <a:buFont typeface="Arial" panose="020B0604020202020204" pitchFamily="34" charset="0"/>
              <a:buChar char="•"/>
            </a:pPr>
            <a:r>
              <a:rPr lang="en-US" sz="3400" dirty="0"/>
              <a:t>Threats of placement and court orders are commonplace</a:t>
            </a:r>
          </a:p>
          <a:p>
            <a:pPr marL="457212" indent="-457212">
              <a:buFont typeface="Arial" panose="020B0604020202020204" pitchFamily="34" charset="0"/>
              <a:buChar char="•"/>
            </a:pPr>
            <a:r>
              <a:rPr lang="en-US" sz="3400" dirty="0"/>
              <a:t>The work is “noisy” and complex</a:t>
            </a:r>
          </a:p>
          <a:p>
            <a:pPr marL="457212" indent="-457212">
              <a:buFont typeface="Arial" panose="020B0604020202020204" pitchFamily="34" charset="0"/>
              <a:buChar char="•"/>
            </a:pPr>
            <a:endParaRPr lang="en-US" sz="3200" dirty="0"/>
          </a:p>
          <a:p>
            <a:pPr algn="ctr">
              <a:spcAft>
                <a:spcPts val="1000"/>
              </a:spcAft>
            </a:pPr>
            <a:endParaRPr lang="en-US" sz="3000" b="1" dirty="0"/>
          </a:p>
        </p:txBody>
      </p:sp>
      <p:sp>
        <p:nvSpPr>
          <p:cNvPr id="8" name="Content Placeholder 7"/>
          <p:cNvSpPr>
            <a:spLocks noGrp="1"/>
          </p:cNvSpPr>
          <p:nvPr>
            <p:ph sz="quarter" idx="4"/>
          </p:nvPr>
        </p:nvSpPr>
        <p:spPr>
          <a:xfrm>
            <a:off x="6096002" y="1665102"/>
            <a:ext cx="4280673" cy="4311952"/>
          </a:xfrm>
        </p:spPr>
        <p:txBody>
          <a:bodyPr>
            <a:normAutofit fontScale="40000" lnSpcReduction="20000"/>
          </a:bodyPr>
          <a:lstStyle/>
          <a:p>
            <a:pPr algn="ctr">
              <a:spcAft>
                <a:spcPts val="1000"/>
              </a:spcAft>
            </a:pPr>
            <a:r>
              <a:rPr lang="en-US" sz="4000" b="1" dirty="0"/>
              <a:t>The Kansas Practice Model</a:t>
            </a:r>
          </a:p>
          <a:p>
            <a:pPr marL="571514" indent="-571514">
              <a:buFont typeface="Arial" panose="020B0604020202020204" pitchFamily="34" charset="0"/>
              <a:buChar char="•"/>
            </a:pPr>
            <a:r>
              <a:rPr lang="en-US" sz="4000" dirty="0"/>
              <a:t>Family members are the experts on their own situations.</a:t>
            </a:r>
          </a:p>
          <a:p>
            <a:pPr marL="571514" indent="-571514">
              <a:buFont typeface="Arial" panose="020B0604020202020204" pitchFamily="34" charset="0"/>
              <a:buChar char="•"/>
            </a:pPr>
            <a:r>
              <a:rPr lang="en-US" sz="4000" dirty="0"/>
              <a:t>Responsibility for children’s safety is with the family and their natural network.</a:t>
            </a:r>
          </a:p>
          <a:p>
            <a:pPr marL="571514" indent="-571514">
              <a:buFont typeface="Arial" panose="020B0604020202020204" pitchFamily="34" charset="0"/>
              <a:buChar char="•"/>
            </a:pPr>
            <a:r>
              <a:rPr lang="en-US" sz="4000" dirty="0"/>
              <a:t>Anxiety is reduced.</a:t>
            </a:r>
          </a:p>
          <a:p>
            <a:pPr marL="571514" indent="-571514">
              <a:buFont typeface="Arial" panose="020B0604020202020204" pitchFamily="34" charset="0"/>
              <a:buChar char="•"/>
            </a:pPr>
            <a:r>
              <a:rPr lang="en-US" sz="4000" dirty="0"/>
              <a:t>Families decide how they will overcome the agencies and other’s worries.</a:t>
            </a:r>
          </a:p>
          <a:p>
            <a:pPr marL="571514" indent="-571514">
              <a:buFont typeface="Arial" panose="020B0604020202020204" pitchFamily="34" charset="0"/>
              <a:buChar char="•"/>
            </a:pPr>
            <a:r>
              <a:rPr lang="en-US" sz="4000" dirty="0"/>
              <a:t>Casework focus is on building from what is right.</a:t>
            </a:r>
          </a:p>
          <a:p>
            <a:pPr marL="571514" indent="-571514">
              <a:buFont typeface="Arial" panose="020B0604020202020204" pitchFamily="34" charset="0"/>
              <a:buChar char="•"/>
            </a:pPr>
            <a:r>
              <a:rPr lang="en-US" sz="4000" dirty="0"/>
              <a:t>Cases are closed when families, networks and professionals are confident about future child safety.</a:t>
            </a:r>
          </a:p>
          <a:p>
            <a:pPr marL="571514" indent="-571514">
              <a:buFont typeface="Arial" panose="020B0604020202020204" pitchFamily="34" charset="0"/>
              <a:buChar char="•"/>
            </a:pPr>
            <a:r>
              <a:rPr lang="en-US" sz="4000" dirty="0"/>
              <a:t>Authority is used skillfully.</a:t>
            </a:r>
          </a:p>
          <a:p>
            <a:pPr marL="571514" indent="-571514">
              <a:buFont typeface="Arial" panose="020B0604020202020204" pitchFamily="34" charset="0"/>
              <a:buChar char="•"/>
            </a:pPr>
            <a:r>
              <a:rPr lang="en-US" sz="4000" dirty="0"/>
              <a:t>The work is simple and concrete</a:t>
            </a:r>
          </a:p>
          <a:p>
            <a:pPr marL="571514" indent="-571514">
              <a:buFont typeface="Arial" panose="020B0604020202020204" pitchFamily="34" charset="0"/>
              <a:buChar char="•"/>
            </a:pPr>
            <a:endParaRPr lang="en-US" sz="4000" dirty="0"/>
          </a:p>
          <a:p>
            <a:pPr algn="ctr">
              <a:spcAft>
                <a:spcPts val="1000"/>
              </a:spcAft>
            </a:pPr>
            <a:endParaRPr lang="en-US" sz="4000" dirty="0"/>
          </a:p>
        </p:txBody>
      </p:sp>
    </p:spTree>
    <p:extLst>
      <p:ext uri="{BB962C8B-B14F-4D97-AF65-F5344CB8AC3E}">
        <p14:creationId xmlns:p14="http://schemas.microsoft.com/office/powerpoint/2010/main" val="281740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FACC5-F5F9-5D32-E719-CF760C10D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2AF68-113B-A951-6715-903B14064DBF}"/>
              </a:ext>
            </a:extLst>
          </p:cNvPr>
          <p:cNvSpPr>
            <a:spLocks noGrp="1"/>
          </p:cNvSpPr>
          <p:nvPr>
            <p:ph type="ctrTitle"/>
          </p:nvPr>
        </p:nvSpPr>
        <p:spPr/>
        <p:txBody>
          <a:bodyPr>
            <a:noAutofit/>
          </a:bodyPr>
          <a:lstStyle/>
          <a:p>
            <a:br>
              <a:rPr lang="en-US" sz="3200" dirty="0"/>
            </a:br>
            <a:r>
              <a:rPr lang="en-US" sz="3200" dirty="0"/>
              <a:t>Danger / Risk / Safety </a:t>
            </a:r>
          </a:p>
        </p:txBody>
      </p:sp>
      <p:pic>
        <p:nvPicPr>
          <p:cNvPr id="3" name="Content Placeholder 2" descr="Danger">
            <a:extLst>
              <a:ext uri="{FF2B5EF4-FFF2-40B4-BE49-F238E27FC236}">
                <a16:creationId xmlns:a16="http://schemas.microsoft.com/office/drawing/2014/main" id="{EC4F4D18-D65D-394A-6154-0A0B1257FE8A}"/>
              </a:ext>
            </a:extLst>
          </p:cNvPr>
          <p:cNvPicPr>
            <a:picLocks noGrp="1" noChangeAspect="1"/>
          </p:cNvPicPr>
          <p:nvPr>
            <p:ph sz="half" idx="2"/>
          </p:nvPr>
        </p:nvPicPr>
        <p:blipFill>
          <a:blip r:embed="rId3"/>
          <a:stretch>
            <a:fillRect/>
          </a:stretch>
        </p:blipFill>
        <p:spPr>
          <a:xfrm>
            <a:off x="1166746" y="2085348"/>
            <a:ext cx="1597290" cy="542591"/>
          </a:xfrm>
          <a:prstGeom prst="rect">
            <a:avLst/>
          </a:prstGeom>
        </p:spPr>
      </p:pic>
      <p:pic>
        <p:nvPicPr>
          <p:cNvPr id="13" name="Content Placeholder 12" descr="Safety">
            <a:extLst>
              <a:ext uri="{FF2B5EF4-FFF2-40B4-BE49-F238E27FC236}">
                <a16:creationId xmlns:a16="http://schemas.microsoft.com/office/drawing/2014/main" id="{A44CCC87-C8CD-5D8B-A669-0DF5355A029F}"/>
              </a:ext>
            </a:extLst>
          </p:cNvPr>
          <p:cNvPicPr>
            <a:picLocks noGrp="1" noChangeAspect="1"/>
          </p:cNvPicPr>
          <p:nvPr>
            <p:ph sz="quarter" idx="4"/>
          </p:nvPr>
        </p:nvPicPr>
        <p:blipFill>
          <a:blip r:embed="rId4"/>
          <a:stretch>
            <a:fillRect/>
          </a:stretch>
        </p:blipFill>
        <p:spPr>
          <a:xfrm>
            <a:off x="8648380" y="2107409"/>
            <a:ext cx="1511939" cy="536494"/>
          </a:xfrm>
          <a:prstGeom prst="rect">
            <a:avLst/>
          </a:prstGeom>
        </p:spPr>
      </p:pic>
      <p:sp>
        <p:nvSpPr>
          <p:cNvPr id="9" name="TextBox 8">
            <a:extLst>
              <a:ext uri="{FF2B5EF4-FFF2-40B4-BE49-F238E27FC236}">
                <a16:creationId xmlns:a16="http://schemas.microsoft.com/office/drawing/2014/main" id="{352F9287-0BD4-5EF6-5947-1781CBF3A087}"/>
              </a:ext>
            </a:extLst>
          </p:cNvPr>
          <p:cNvSpPr txBox="1"/>
          <p:nvPr/>
        </p:nvSpPr>
        <p:spPr>
          <a:xfrm>
            <a:off x="704983" y="2774434"/>
            <a:ext cx="2520817" cy="923330"/>
          </a:xfrm>
          <a:prstGeom prst="rect">
            <a:avLst/>
          </a:prstGeom>
          <a:noFill/>
        </p:spPr>
        <p:txBody>
          <a:bodyPr wrap="square">
            <a:spAutoFit/>
          </a:bodyPr>
          <a:lstStyle/>
          <a:p>
            <a:pPr algn="ctr"/>
            <a:r>
              <a:rPr lang="en-US" dirty="0"/>
              <a:t>Danger is an imminent likelihood of serious harm. </a:t>
            </a:r>
          </a:p>
        </p:txBody>
      </p:sp>
      <p:pic>
        <p:nvPicPr>
          <p:cNvPr id="10" name="Picture 9" descr="Risk">
            <a:extLst>
              <a:ext uri="{FF2B5EF4-FFF2-40B4-BE49-F238E27FC236}">
                <a16:creationId xmlns:a16="http://schemas.microsoft.com/office/drawing/2014/main" id="{90FB2CAB-BDDB-720E-EAFD-B4D26D426919}"/>
              </a:ext>
            </a:extLst>
          </p:cNvPr>
          <p:cNvPicPr>
            <a:picLocks noChangeAspect="1"/>
          </p:cNvPicPr>
          <p:nvPr/>
        </p:nvPicPr>
        <p:blipFill>
          <a:blip r:embed="rId5"/>
          <a:stretch>
            <a:fillRect/>
          </a:stretch>
        </p:blipFill>
        <p:spPr>
          <a:xfrm>
            <a:off x="5061144" y="2091445"/>
            <a:ext cx="1383912" cy="536494"/>
          </a:xfrm>
          <a:prstGeom prst="rect">
            <a:avLst/>
          </a:prstGeom>
        </p:spPr>
      </p:pic>
      <p:sp>
        <p:nvSpPr>
          <p:cNvPr id="12" name="TextBox 11">
            <a:extLst>
              <a:ext uri="{FF2B5EF4-FFF2-40B4-BE49-F238E27FC236}">
                <a16:creationId xmlns:a16="http://schemas.microsoft.com/office/drawing/2014/main" id="{392F2986-38A0-55B7-0E71-CF116E918DD2}"/>
              </a:ext>
            </a:extLst>
          </p:cNvPr>
          <p:cNvSpPr txBox="1"/>
          <p:nvPr/>
        </p:nvSpPr>
        <p:spPr>
          <a:xfrm>
            <a:off x="4178300" y="2912933"/>
            <a:ext cx="3149600" cy="646331"/>
          </a:xfrm>
          <a:prstGeom prst="rect">
            <a:avLst/>
          </a:prstGeom>
          <a:noFill/>
        </p:spPr>
        <p:txBody>
          <a:bodyPr wrap="square">
            <a:spAutoFit/>
          </a:bodyPr>
          <a:lstStyle/>
          <a:p>
            <a:r>
              <a:rPr lang="en-US" dirty="0"/>
              <a:t>Risk is the possibility of future harm. </a:t>
            </a:r>
          </a:p>
        </p:txBody>
      </p:sp>
      <p:sp>
        <p:nvSpPr>
          <p:cNvPr id="15" name="TextBox 14">
            <a:extLst>
              <a:ext uri="{FF2B5EF4-FFF2-40B4-BE49-F238E27FC236}">
                <a16:creationId xmlns:a16="http://schemas.microsoft.com/office/drawing/2014/main" id="{AF67BF38-1E8C-DD48-D985-CFF56CF035E1}"/>
              </a:ext>
            </a:extLst>
          </p:cNvPr>
          <p:cNvSpPr txBox="1"/>
          <p:nvPr/>
        </p:nvSpPr>
        <p:spPr>
          <a:xfrm>
            <a:off x="7372217" y="2887574"/>
            <a:ext cx="4114800" cy="2308324"/>
          </a:xfrm>
          <a:prstGeom prst="rect">
            <a:avLst/>
          </a:prstGeom>
          <a:noFill/>
        </p:spPr>
        <p:txBody>
          <a:bodyPr wrap="square">
            <a:spAutoFit/>
          </a:bodyPr>
          <a:lstStyle/>
          <a:p>
            <a:r>
              <a:rPr lang="en-US" dirty="0"/>
              <a:t>Safety is the condition of being protected from harm.</a:t>
            </a:r>
          </a:p>
          <a:p>
            <a:endParaRPr lang="en-US" dirty="0"/>
          </a:p>
          <a:p>
            <a:r>
              <a:rPr lang="en-US" dirty="0"/>
              <a:t>Immediate Safety is the condition of being protected from danger.</a:t>
            </a:r>
          </a:p>
          <a:p>
            <a:endParaRPr lang="en-US" dirty="0"/>
          </a:p>
          <a:p>
            <a:r>
              <a:rPr lang="en-US" dirty="0"/>
              <a:t>Lasting Safety is the condition of being protected from risk</a:t>
            </a:r>
          </a:p>
        </p:txBody>
      </p:sp>
    </p:spTree>
    <p:extLst>
      <p:ext uri="{BB962C8B-B14F-4D97-AF65-F5344CB8AC3E}">
        <p14:creationId xmlns:p14="http://schemas.microsoft.com/office/powerpoint/2010/main" val="1305598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B4311-188E-7630-06E1-C07C7D3F9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9BC62-8B03-E1AB-B44F-2D79281D4281}"/>
              </a:ext>
            </a:extLst>
          </p:cNvPr>
          <p:cNvSpPr>
            <a:spLocks noGrp="1"/>
          </p:cNvSpPr>
          <p:nvPr>
            <p:ph type="ctrTitle"/>
          </p:nvPr>
        </p:nvSpPr>
        <p:spPr/>
        <p:txBody>
          <a:bodyPr>
            <a:noAutofit/>
          </a:bodyPr>
          <a:lstStyle/>
          <a:p>
            <a:br>
              <a:rPr lang="en-US" sz="3200" dirty="0"/>
            </a:br>
            <a:r>
              <a:rPr lang="en-US" sz="3200" dirty="0"/>
              <a:t>4 Questions</a:t>
            </a:r>
          </a:p>
        </p:txBody>
      </p:sp>
      <p:sp>
        <p:nvSpPr>
          <p:cNvPr id="14" name="Content Placeholder 13">
            <a:extLst>
              <a:ext uri="{FF2B5EF4-FFF2-40B4-BE49-F238E27FC236}">
                <a16:creationId xmlns:a16="http://schemas.microsoft.com/office/drawing/2014/main" id="{F83AD8B3-92E7-89E0-DD93-737DAA145668}"/>
              </a:ext>
            </a:extLst>
          </p:cNvPr>
          <p:cNvSpPr>
            <a:spLocks noGrp="1"/>
          </p:cNvSpPr>
          <p:nvPr>
            <p:ph sz="quarter" idx="4"/>
          </p:nvPr>
        </p:nvSpPr>
        <p:spPr>
          <a:xfrm>
            <a:off x="6172203" y="5416994"/>
            <a:ext cx="5183188" cy="369332"/>
          </a:xfrm>
        </p:spPr>
        <p:txBody>
          <a:bodyPr/>
          <a:lstStyle/>
          <a:p>
            <a:endParaRPr lang="en-US" dirty="0"/>
          </a:p>
        </p:txBody>
      </p:sp>
      <p:pic>
        <p:nvPicPr>
          <p:cNvPr id="16" name="Picture 15" descr="Graphic with a stop sign asking what steps  you've taken before removing a child from the home.">
            <a:extLst>
              <a:ext uri="{FF2B5EF4-FFF2-40B4-BE49-F238E27FC236}">
                <a16:creationId xmlns:a16="http://schemas.microsoft.com/office/drawing/2014/main" id="{1B6E9D1C-1494-A4BE-FDC5-5A7F29FB3F75}"/>
              </a:ext>
            </a:extLst>
          </p:cNvPr>
          <p:cNvPicPr>
            <a:picLocks noChangeAspect="1"/>
          </p:cNvPicPr>
          <p:nvPr/>
        </p:nvPicPr>
        <p:blipFill>
          <a:blip r:embed="rId3"/>
          <a:stretch>
            <a:fillRect/>
          </a:stretch>
        </p:blipFill>
        <p:spPr>
          <a:xfrm>
            <a:off x="1424683" y="1536700"/>
            <a:ext cx="8967993" cy="4249626"/>
          </a:xfrm>
          <a:prstGeom prst="rect">
            <a:avLst/>
          </a:prstGeom>
        </p:spPr>
      </p:pic>
    </p:spTree>
    <p:extLst>
      <p:ext uri="{BB962C8B-B14F-4D97-AF65-F5344CB8AC3E}">
        <p14:creationId xmlns:p14="http://schemas.microsoft.com/office/powerpoint/2010/main" val="304651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12FD5B3-5FB2-311B-A22C-7763C3C5BF20}"/>
              </a:ext>
            </a:extLst>
          </p:cNvPr>
          <p:cNvSpPr txBox="1">
            <a:spLocks noGrp="1"/>
          </p:cNvSpPr>
          <p:nvPr>
            <p:ph type="title" idx="4294967295"/>
          </p:nvPr>
        </p:nvSpPr>
        <p:spPr>
          <a:xfrm>
            <a:off x="236483" y="1324301"/>
            <a:ext cx="2081047"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Kansas Prevention Services Track</a:t>
            </a:r>
          </a:p>
        </p:txBody>
      </p:sp>
      <p:pic>
        <p:nvPicPr>
          <p:cNvPr id="3" name="Picture 2" descr="Diagram showing the Kansas Prevention Services Track">
            <a:extLst>
              <a:ext uri="{FF2B5EF4-FFF2-40B4-BE49-F238E27FC236}">
                <a16:creationId xmlns:a16="http://schemas.microsoft.com/office/drawing/2014/main" id="{EC628E11-3797-4DB2-85EE-BFB3B0020187}"/>
              </a:ext>
            </a:extLst>
          </p:cNvPr>
          <p:cNvPicPr>
            <a:picLocks noChangeAspect="1"/>
          </p:cNvPicPr>
          <p:nvPr/>
        </p:nvPicPr>
        <p:blipFill>
          <a:blip r:embed="rId3"/>
          <a:stretch>
            <a:fillRect/>
          </a:stretch>
        </p:blipFill>
        <p:spPr>
          <a:xfrm>
            <a:off x="2989061" y="0"/>
            <a:ext cx="6710110" cy="6858000"/>
          </a:xfrm>
          <a:prstGeom prst="rect">
            <a:avLst/>
          </a:prstGeom>
        </p:spPr>
      </p:pic>
    </p:spTree>
    <p:extLst>
      <p:ext uri="{BB962C8B-B14F-4D97-AF65-F5344CB8AC3E}">
        <p14:creationId xmlns:p14="http://schemas.microsoft.com/office/powerpoint/2010/main" val="59020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CCF8A9-C41C-454A-BD03-73D72F2DDF7C}"/>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3429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350" b="0" i="0" u="none" strike="noStrike" kern="1200" cap="none" spc="0" normalizeH="0" baseline="0" noProof="0" smtClean="0">
                <a:ln>
                  <a:noFill/>
                </a:ln>
                <a:solidFill>
                  <a:prstClr val="white"/>
                </a:solidFill>
                <a:effectLst/>
                <a:uLnTx/>
                <a:uFillTx/>
                <a:latin typeface="Times New Roman"/>
                <a:ea typeface="+mn-ea"/>
                <a:cs typeface="+mn-cs"/>
              </a:rPr>
              <a:pPr marL="0" marR="0" lvl="0" indent="0" algn="r" defTabSz="342910" rtl="0" eaLnBrk="1" fontAlgn="auto" latinLnBrk="0" hangingPunct="1">
                <a:lnSpc>
                  <a:spcPct val="100000"/>
                </a:lnSpc>
                <a:spcBef>
                  <a:spcPts val="0"/>
                </a:spcBef>
                <a:spcAft>
                  <a:spcPts val="0"/>
                </a:spcAft>
                <a:buClrTx/>
                <a:buSzTx/>
                <a:buFontTx/>
                <a:buNone/>
                <a:tabLst/>
                <a:defRPr/>
              </a:pPr>
              <a:t>15</a:t>
            </a:fld>
            <a:endParaRPr kumimoji="0" lang="en-US" sz="1350" b="0" i="0" u="none" strike="noStrike" kern="1200" cap="none" spc="0" normalizeH="0" baseline="0" noProof="0" dirty="0">
              <a:ln>
                <a:noFill/>
              </a:ln>
              <a:solidFill>
                <a:prstClr val="white"/>
              </a:solidFill>
              <a:effectLst/>
              <a:uLnTx/>
              <a:uFillTx/>
              <a:latin typeface="Times New Roman"/>
              <a:ea typeface="+mn-ea"/>
              <a:cs typeface="+mn-cs"/>
            </a:endParaRPr>
          </a:p>
        </p:txBody>
      </p:sp>
      <p:pic>
        <p:nvPicPr>
          <p:cNvPr id="5" name="Picture 4" descr="Family First Prevention Services Act">
            <a:extLst>
              <a:ext uri="{FF2B5EF4-FFF2-40B4-BE49-F238E27FC236}">
                <a16:creationId xmlns:a16="http://schemas.microsoft.com/office/drawing/2014/main" id="{90CE73C9-5594-084C-8AD5-A9C5EA642FD7}"/>
              </a:ext>
            </a:extLst>
          </p:cNvPr>
          <p:cNvPicPr>
            <a:picLocks noChangeAspect="1"/>
          </p:cNvPicPr>
          <p:nvPr/>
        </p:nvPicPr>
        <p:blipFill>
          <a:blip r:embed="rId3"/>
          <a:stretch>
            <a:fillRect/>
          </a:stretch>
        </p:blipFill>
        <p:spPr>
          <a:xfrm>
            <a:off x="2309812" y="136523"/>
            <a:ext cx="7572375" cy="2095500"/>
          </a:xfrm>
          <a:prstGeom prst="rect">
            <a:avLst/>
          </a:prstGeom>
        </p:spPr>
      </p:pic>
      <p:pic>
        <p:nvPicPr>
          <p:cNvPr id="9" name="Picture 8" descr="Diagram showing the programs and availability">
            <a:extLst>
              <a:ext uri="{FF2B5EF4-FFF2-40B4-BE49-F238E27FC236}">
                <a16:creationId xmlns:a16="http://schemas.microsoft.com/office/drawing/2014/main" id="{4BAA3F97-44BA-B018-F997-9A4A151C4514}"/>
              </a:ext>
            </a:extLst>
          </p:cNvPr>
          <p:cNvPicPr>
            <a:picLocks noChangeAspect="1"/>
          </p:cNvPicPr>
          <p:nvPr/>
        </p:nvPicPr>
        <p:blipFill>
          <a:blip r:embed="rId4"/>
          <a:stretch>
            <a:fillRect/>
          </a:stretch>
        </p:blipFill>
        <p:spPr>
          <a:xfrm>
            <a:off x="2309811" y="2232023"/>
            <a:ext cx="7572375" cy="3943350"/>
          </a:xfrm>
          <a:prstGeom prst="rect">
            <a:avLst/>
          </a:prstGeom>
        </p:spPr>
      </p:pic>
    </p:spTree>
    <p:extLst>
      <p:ext uri="{BB962C8B-B14F-4D97-AF65-F5344CB8AC3E}">
        <p14:creationId xmlns:p14="http://schemas.microsoft.com/office/powerpoint/2010/main" val="89825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CCF8A9-C41C-454A-BD03-73D72F2DDF7C}"/>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3429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350" b="0" i="0" u="none" strike="noStrike" kern="1200" cap="none" spc="0" normalizeH="0" baseline="0" noProof="0" smtClean="0">
                <a:ln>
                  <a:noFill/>
                </a:ln>
                <a:solidFill>
                  <a:prstClr val="white"/>
                </a:solidFill>
                <a:effectLst/>
                <a:uLnTx/>
                <a:uFillTx/>
                <a:latin typeface="Times New Roman"/>
                <a:ea typeface="+mn-ea"/>
                <a:cs typeface="+mn-cs"/>
              </a:rPr>
              <a:pPr marL="0" marR="0" lvl="0" indent="0" algn="r" defTabSz="342910" rtl="0" eaLnBrk="1" fontAlgn="auto" latinLnBrk="0" hangingPunct="1">
                <a:lnSpc>
                  <a:spcPct val="100000"/>
                </a:lnSpc>
                <a:spcBef>
                  <a:spcPts val="0"/>
                </a:spcBef>
                <a:spcAft>
                  <a:spcPts val="0"/>
                </a:spcAft>
                <a:buClrTx/>
                <a:buSzTx/>
                <a:buFontTx/>
                <a:buNone/>
                <a:tabLst/>
                <a:defRPr/>
              </a:pPr>
              <a:t>16</a:t>
            </a:fld>
            <a:endParaRPr kumimoji="0" lang="en-US" sz="1350" b="0" i="0" u="none" strike="noStrike" kern="1200" cap="none" spc="0" normalizeH="0" baseline="0" noProof="0" dirty="0">
              <a:ln>
                <a:noFill/>
              </a:ln>
              <a:solidFill>
                <a:prstClr val="white"/>
              </a:solidFill>
              <a:effectLst/>
              <a:uLnTx/>
              <a:uFillTx/>
              <a:latin typeface="Times New Roman"/>
              <a:ea typeface="+mn-ea"/>
              <a:cs typeface="+mn-cs"/>
            </a:endParaRPr>
          </a:p>
        </p:txBody>
      </p:sp>
      <p:pic>
        <p:nvPicPr>
          <p:cNvPr id="7" name="Picture 6" descr="Graphics showing the program and availability of multisystemic therapy">
            <a:extLst>
              <a:ext uri="{FF2B5EF4-FFF2-40B4-BE49-F238E27FC236}">
                <a16:creationId xmlns:a16="http://schemas.microsoft.com/office/drawing/2014/main" id="{82DC7F97-1913-30BF-F8FC-C77A9FA6ABE8}"/>
              </a:ext>
            </a:extLst>
          </p:cNvPr>
          <p:cNvPicPr>
            <a:picLocks noChangeAspect="1"/>
          </p:cNvPicPr>
          <p:nvPr/>
        </p:nvPicPr>
        <p:blipFill>
          <a:blip r:embed="rId3"/>
          <a:stretch>
            <a:fillRect/>
          </a:stretch>
        </p:blipFill>
        <p:spPr>
          <a:xfrm>
            <a:off x="2614612" y="503237"/>
            <a:ext cx="6962775" cy="2447925"/>
          </a:xfrm>
          <a:prstGeom prst="rect">
            <a:avLst/>
          </a:prstGeom>
        </p:spPr>
      </p:pic>
      <p:pic>
        <p:nvPicPr>
          <p:cNvPr id="9" name="Picture 8" descr="Diagram showing the programs and availability of Strengthening families program and Seeking Safety. ">
            <a:extLst>
              <a:ext uri="{FF2B5EF4-FFF2-40B4-BE49-F238E27FC236}">
                <a16:creationId xmlns:a16="http://schemas.microsoft.com/office/drawing/2014/main" id="{C642618A-1FBC-655E-BBA8-5858E3ED4668}"/>
              </a:ext>
            </a:extLst>
          </p:cNvPr>
          <p:cNvPicPr>
            <a:picLocks noChangeAspect="1"/>
          </p:cNvPicPr>
          <p:nvPr/>
        </p:nvPicPr>
        <p:blipFill>
          <a:blip r:embed="rId4"/>
          <a:stretch>
            <a:fillRect/>
          </a:stretch>
        </p:blipFill>
        <p:spPr>
          <a:xfrm>
            <a:off x="2614612" y="2740027"/>
            <a:ext cx="6962775" cy="3981450"/>
          </a:xfrm>
          <a:prstGeom prst="rect">
            <a:avLst/>
          </a:prstGeom>
        </p:spPr>
      </p:pic>
    </p:spTree>
    <p:extLst>
      <p:ext uri="{BB962C8B-B14F-4D97-AF65-F5344CB8AC3E}">
        <p14:creationId xmlns:p14="http://schemas.microsoft.com/office/powerpoint/2010/main" val="1780402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3FC7D-F98A-A09D-20F6-04793242FE6C}"/>
              </a:ext>
            </a:extLst>
          </p:cNvPr>
          <p:cNvSpPr>
            <a:spLocks noGrp="1"/>
          </p:cNvSpPr>
          <p:nvPr>
            <p:ph type="ctrTitle"/>
          </p:nvPr>
        </p:nvSpPr>
        <p:spPr/>
        <p:txBody>
          <a:bodyPr/>
          <a:lstStyle/>
          <a:p>
            <a:r>
              <a:rPr lang="en-US" dirty="0"/>
              <a:t>Team Decision Making (TDMs)</a:t>
            </a:r>
          </a:p>
        </p:txBody>
      </p:sp>
      <p:sp>
        <p:nvSpPr>
          <p:cNvPr id="6" name="Slide Number Placeholder 5">
            <a:extLst>
              <a:ext uri="{FF2B5EF4-FFF2-40B4-BE49-F238E27FC236}">
                <a16:creationId xmlns:a16="http://schemas.microsoft.com/office/drawing/2014/main" id="{5B1F2886-9C29-3481-327A-56D9EA7254BA}"/>
              </a:ext>
            </a:extLst>
          </p:cNvPr>
          <p:cNvSpPr>
            <a:spLocks noGrp="1"/>
          </p:cNvSpPr>
          <p:nvPr>
            <p:ph type="sldNum" sz="quarter" idx="12"/>
          </p:nvPr>
        </p:nvSpPr>
        <p:spPr/>
        <p:txBody>
          <a:bodyPr/>
          <a:lstStyle/>
          <a:p>
            <a:fld id="{D57F1E4F-1CFF-5643-939E-217C01CDF565}" type="slidenum">
              <a:rPr lang="en-US" smtClean="0"/>
              <a:pPr/>
              <a:t>17</a:t>
            </a:fld>
            <a:endParaRPr lang="en-US"/>
          </a:p>
        </p:txBody>
      </p:sp>
      <p:sp>
        <p:nvSpPr>
          <p:cNvPr id="2" name="Text Placeholder 1">
            <a:extLst>
              <a:ext uri="{FF2B5EF4-FFF2-40B4-BE49-F238E27FC236}">
                <a16:creationId xmlns:a16="http://schemas.microsoft.com/office/drawing/2014/main" id="{418A3C3A-1972-211A-0DDE-EECACB3B50A0}"/>
              </a:ext>
            </a:extLst>
          </p:cNvPr>
          <p:cNvSpPr>
            <a:spLocks noGrp="1"/>
          </p:cNvSpPr>
          <p:nvPr>
            <p:ph type="body" idx="1"/>
          </p:nvPr>
        </p:nvSpPr>
        <p:spPr/>
        <p:txBody>
          <a:bodyPr/>
          <a:lstStyle/>
          <a:p>
            <a:pPr marL="342900" indent="-342900">
              <a:buFont typeface="Arial" panose="020B0604020202020204" pitchFamily="34" charset="0"/>
              <a:buChar char="•"/>
            </a:pPr>
            <a:r>
              <a:rPr lang="en-US" b="0" i="0" dirty="0">
                <a:solidFill>
                  <a:srgbClr val="000000"/>
                </a:solidFill>
                <a:effectLst/>
              </a:rPr>
              <a:t>Team Decision Making (TDM) is a meeting with parents, family, community members and others to actively participate in problem solving and decisions about where children can safely live. </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0" i="0" dirty="0">
                <a:solidFill>
                  <a:srgbClr val="000000"/>
                </a:solidFill>
                <a:effectLst/>
              </a:rPr>
              <a:t>A child may be determined unsafe when danger (serious harm from maltreatment) is present, or the threat of serious harm to the child is imminent (will occur without delay unless there is prompt intervention), and efforts to ensure the safety of the child through development of an Immediate Safety Plan alongside the safety network and the parent/caregiver(s) has been unsuccessful. The CPS Specialist and PPS Supervisor shall consider whether criteria are met requiring a Team Decision Making (TDM) meeting </a:t>
            </a:r>
            <a:endParaRPr lang="en-US" dirty="0"/>
          </a:p>
        </p:txBody>
      </p:sp>
    </p:spTree>
    <p:extLst>
      <p:ext uri="{BB962C8B-B14F-4D97-AF65-F5344CB8AC3E}">
        <p14:creationId xmlns:p14="http://schemas.microsoft.com/office/powerpoint/2010/main" val="421680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B142-522A-CC4B-91E2-67D2D993F1E0}"/>
              </a:ext>
            </a:extLst>
          </p:cNvPr>
          <p:cNvSpPr>
            <a:spLocks noGrp="1"/>
          </p:cNvSpPr>
          <p:nvPr>
            <p:ph type="ctrTitle"/>
          </p:nvPr>
        </p:nvSpPr>
        <p:spPr/>
        <p:txBody>
          <a:bodyPr>
            <a:normAutofit fontScale="90000"/>
          </a:bodyPr>
          <a:lstStyle/>
          <a:p>
            <a:r>
              <a:rPr lang="en-US" dirty="0"/>
              <a:t>Team Decision Making (TDM’S)</a:t>
            </a:r>
          </a:p>
        </p:txBody>
      </p:sp>
      <p:sp>
        <p:nvSpPr>
          <p:cNvPr id="3" name="Content Placeholder 2">
            <a:extLst>
              <a:ext uri="{FF2B5EF4-FFF2-40B4-BE49-F238E27FC236}">
                <a16:creationId xmlns:a16="http://schemas.microsoft.com/office/drawing/2014/main" id="{5F610BBB-D806-094A-818F-EC52F3396DE0}"/>
              </a:ext>
            </a:extLst>
          </p:cNvPr>
          <p:cNvSpPr>
            <a:spLocks noGrp="1"/>
          </p:cNvSpPr>
          <p:nvPr>
            <p:ph type="body" idx="1"/>
          </p:nvPr>
        </p:nvSpPr>
        <p:spPr>
          <a:xfrm>
            <a:off x="1368653" y="1609345"/>
            <a:ext cx="4262034" cy="4206240"/>
          </a:xfrm>
        </p:spPr>
        <p:txBody>
          <a:bodyPr>
            <a:normAutofit/>
          </a:bodyPr>
          <a:lstStyle/>
          <a:p>
            <a:pPr marL="457212" indent="-457212">
              <a:buFont typeface="Arial" panose="020B0604020202020204" pitchFamily="34" charset="0"/>
              <a:buChar char="•"/>
            </a:pPr>
            <a:r>
              <a:rPr lang="en-US" dirty="0"/>
              <a:t>July 2025- Dec 2025: Wichita Region held 67 TDMs, which affected 258 children</a:t>
            </a:r>
          </a:p>
          <a:p>
            <a:pPr marL="457212" indent="-457212">
              <a:buFont typeface="Arial" panose="020B0604020202020204" pitchFamily="34" charset="0"/>
              <a:buChar char="•"/>
            </a:pPr>
            <a:r>
              <a:rPr lang="en-US" dirty="0"/>
              <a:t>Approximately 59% of TDMs ended with a recommendation of children returning to family without court involvement </a:t>
            </a:r>
          </a:p>
        </p:txBody>
      </p:sp>
      <p:sp>
        <p:nvSpPr>
          <p:cNvPr id="6" name="Slide Number Placeholder 5">
            <a:extLst>
              <a:ext uri="{FF2B5EF4-FFF2-40B4-BE49-F238E27FC236}">
                <a16:creationId xmlns:a16="http://schemas.microsoft.com/office/drawing/2014/main" id="{B678070E-083D-2D4B-9F9E-AF45D8EE29A1}"/>
              </a:ext>
            </a:extLst>
          </p:cNvPr>
          <p:cNvSpPr>
            <a:spLocks noGrp="1"/>
          </p:cNvSpPr>
          <p:nvPr>
            <p:ph type="sldNum" sz="quarter" idx="12"/>
          </p:nvPr>
        </p:nvSpPr>
        <p:spPr/>
        <p:txBody>
          <a:bodyPr/>
          <a:lstStyle/>
          <a:p>
            <a:pPr defTabSz="457212"/>
            <a:fld id="{D57F1E4F-1CFF-5643-939E-217C01CDF565}" type="slidenum">
              <a:rPr lang="en-US">
                <a:solidFill>
                  <a:prstClr val="white"/>
                </a:solidFill>
                <a:latin typeface="Times New Roman"/>
              </a:rPr>
              <a:pPr defTabSz="457212"/>
              <a:t>18</a:t>
            </a:fld>
            <a:endParaRPr lang="en-US">
              <a:solidFill>
                <a:prstClr val="white"/>
              </a:solidFill>
              <a:latin typeface="Times New Roman"/>
            </a:endParaRPr>
          </a:p>
        </p:txBody>
      </p:sp>
      <p:graphicFrame>
        <p:nvGraphicFramePr>
          <p:cNvPr id="8" name="Chart 7">
            <a:extLst>
              <a:ext uri="{FF2B5EF4-FFF2-40B4-BE49-F238E27FC236}">
                <a16:creationId xmlns:a16="http://schemas.microsoft.com/office/drawing/2014/main" id="{E56A3F1E-1934-DDF1-34AC-1B8E7AC6D4A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9771855"/>
              </p:ext>
            </p:extLst>
          </p:nvPr>
        </p:nvGraphicFramePr>
        <p:xfrm>
          <a:off x="6086247" y="1609345"/>
          <a:ext cx="5819228"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896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11C62-17B8-4042-A5E5-D50E43251433}"/>
              </a:ext>
            </a:extLst>
          </p:cNvPr>
          <p:cNvSpPr>
            <a:spLocks noGrp="1"/>
          </p:cNvSpPr>
          <p:nvPr>
            <p:ph type="ctrTitle"/>
          </p:nvPr>
        </p:nvSpPr>
        <p:spPr/>
        <p:txBody>
          <a:bodyPr/>
          <a:lstStyle/>
          <a:p>
            <a:r>
              <a:rPr lang="en-US" sz="3200" dirty="0"/>
              <a:t>Family Finding</a:t>
            </a:r>
          </a:p>
        </p:txBody>
      </p:sp>
      <p:sp>
        <p:nvSpPr>
          <p:cNvPr id="2" name="Text Placeholder 1">
            <a:extLst>
              <a:ext uri="{FF2B5EF4-FFF2-40B4-BE49-F238E27FC236}">
                <a16:creationId xmlns:a16="http://schemas.microsoft.com/office/drawing/2014/main" id="{F07C9BC8-BF6A-4D68-BB99-77F92CA86530}"/>
              </a:ext>
            </a:extLst>
          </p:cNvPr>
          <p:cNvSpPr>
            <a:spLocks noGrp="1"/>
          </p:cNvSpPr>
          <p:nvPr>
            <p:ph type="body" idx="1"/>
          </p:nvPr>
        </p:nvSpPr>
        <p:spPr>
          <a:xfrm>
            <a:off x="2147888" y="1508761"/>
            <a:ext cx="7886700" cy="4306825"/>
          </a:xfrm>
        </p:spPr>
        <p:txBody>
          <a:bodyPr/>
          <a:lstStyle/>
          <a:p>
            <a:r>
              <a:rPr lang="en-US" b="1" dirty="0"/>
              <a:t>Family Finding is built on four core beliefs: </a:t>
            </a:r>
          </a:p>
          <a:p>
            <a:pPr marL="457212" indent="-457212">
              <a:buAutoNum type="arabicPeriod"/>
            </a:pPr>
            <a:r>
              <a:rPr lang="en-US" dirty="0"/>
              <a:t>Every young person has an immediate and extended family, and they can be found if we try.  </a:t>
            </a:r>
          </a:p>
          <a:p>
            <a:pPr marL="457212" indent="-457212">
              <a:buAutoNum type="arabicPeriod"/>
            </a:pPr>
            <a:r>
              <a:rPr lang="en-US" dirty="0"/>
              <a:t>Loneliness can be devastating, even dangerous, and is experienced by most children and youth in the care system.  </a:t>
            </a:r>
          </a:p>
          <a:p>
            <a:pPr marL="457212" indent="-457212">
              <a:buAutoNum type="arabicPeriod"/>
            </a:pPr>
            <a:r>
              <a:rPr lang="en-US" dirty="0"/>
              <a:t>A permanent, meaningful connection to family and caring adults help a youth to develop a sense of belonging and hope.  </a:t>
            </a:r>
          </a:p>
          <a:p>
            <a:pPr marL="457212" indent="-457212">
              <a:buAutoNum type="arabicPeriod"/>
            </a:pPr>
            <a:r>
              <a:rPr lang="en-US" dirty="0"/>
              <a:t>The single factor most closely associated with positive outcomes for young people is a meaningful, life-long connection to a family and community of support.  </a:t>
            </a:r>
          </a:p>
        </p:txBody>
      </p:sp>
      <p:sp>
        <p:nvSpPr>
          <p:cNvPr id="3" name="Slide Number Placeholder 2">
            <a:extLst>
              <a:ext uri="{FF2B5EF4-FFF2-40B4-BE49-F238E27FC236}">
                <a16:creationId xmlns:a16="http://schemas.microsoft.com/office/drawing/2014/main" id="{FB187587-79EC-4E78-BD43-64963173D001}"/>
              </a:ext>
            </a:extLst>
          </p:cNvPr>
          <p:cNvSpPr>
            <a:spLocks noGrp="1"/>
          </p:cNvSpPr>
          <p:nvPr>
            <p:ph type="sldNum" sz="quarter" idx="12"/>
          </p:nvPr>
        </p:nvSpPr>
        <p:spPr/>
        <p:txBody>
          <a:bodyPr/>
          <a:lstStyle/>
          <a:p>
            <a:pPr defTabSz="457212"/>
            <a:fld id="{D57F1E4F-1CFF-5643-939E-217C01CDF565}" type="slidenum">
              <a:rPr lang="en-US">
                <a:solidFill>
                  <a:prstClr val="white"/>
                </a:solidFill>
                <a:latin typeface="Times New Roman"/>
              </a:rPr>
              <a:pPr defTabSz="457212"/>
              <a:t>19</a:t>
            </a:fld>
            <a:endParaRPr lang="en-US">
              <a:solidFill>
                <a:prstClr val="white"/>
              </a:solidFill>
              <a:latin typeface="Times New Roman"/>
            </a:endParaRPr>
          </a:p>
        </p:txBody>
      </p:sp>
    </p:spTree>
    <p:extLst>
      <p:ext uri="{BB962C8B-B14F-4D97-AF65-F5344CB8AC3E}">
        <p14:creationId xmlns:p14="http://schemas.microsoft.com/office/powerpoint/2010/main" val="99876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D7F02DA6-A52E-9585-7A7A-7EEB7C9070CE}"/>
              </a:ext>
              <a:ext uri="{C183D7F6-B498-43B3-948B-1728B52AA6E4}">
                <adec:decorative xmlns:adec="http://schemas.microsoft.com/office/drawing/2017/decorative" val="1"/>
              </a:ext>
            </a:extLst>
          </p:cNvPr>
          <p:cNvSpPr>
            <a:spLocks noGrp="1"/>
          </p:cNvSpPr>
          <p:nvPr>
            <p:ph type="ctrTitle"/>
          </p:nvPr>
        </p:nvSpPr>
        <p:spPr>
          <a:xfrm>
            <a:off x="660041" y="2767106"/>
            <a:ext cx="2880828" cy="3071906"/>
          </a:xfrm>
        </p:spPr>
        <p:txBody>
          <a:bodyPr anchor="t">
            <a:normAutofit/>
          </a:bodyPr>
          <a:lstStyle/>
          <a:p>
            <a:pPr algn="l"/>
            <a:r>
              <a:rPr lang="en-US" sz="4000" dirty="0">
                <a:solidFill>
                  <a:srgbClr val="FFFFFF"/>
                </a:solidFill>
              </a:rPr>
              <a:t>Crossover Youth	</a:t>
            </a:r>
          </a:p>
        </p:txBody>
      </p:sp>
      <p:pic>
        <p:nvPicPr>
          <p:cNvPr id="10" name="Content Placeholder 9">
            <a:extLst>
              <a:ext uri="{FF2B5EF4-FFF2-40B4-BE49-F238E27FC236}">
                <a16:creationId xmlns:a16="http://schemas.microsoft.com/office/drawing/2014/main" id="{151CB21E-B52C-103D-FE67-074B93E6730F}"/>
              </a:ext>
              <a:ext uri="{C183D7F6-B498-43B3-948B-1728B52AA6E4}">
                <adec:decorative xmlns:adec="http://schemas.microsoft.com/office/drawing/2017/decorative" val="1"/>
              </a:ext>
            </a:extLst>
          </p:cNvPr>
          <p:cNvPicPr>
            <a:picLocks noGrp="1" noChangeAspect="1"/>
          </p:cNvPicPr>
          <p:nvPr>
            <p:ph idx="4294967295"/>
          </p:nvPr>
        </p:nvPicPr>
        <p:blipFill>
          <a:blip r:embed="rId3"/>
          <a:stretch>
            <a:fillRect/>
          </a:stretch>
        </p:blipFill>
        <p:spPr>
          <a:xfrm>
            <a:off x="4502428" y="601926"/>
            <a:ext cx="7225748" cy="5654147"/>
          </a:xfrm>
          <a:prstGeom prst="rect">
            <a:avLst/>
          </a:prstGeom>
        </p:spPr>
      </p:pic>
      <p:sp>
        <p:nvSpPr>
          <p:cNvPr id="6" name="Slide Number Placeholder 5">
            <a:extLst>
              <a:ext uri="{FF2B5EF4-FFF2-40B4-BE49-F238E27FC236}">
                <a16:creationId xmlns:a16="http://schemas.microsoft.com/office/drawing/2014/main" id="{687AB882-C85E-8FE4-1452-31EDBD43CE9F}"/>
              </a:ext>
            </a:extLst>
          </p:cNvPr>
          <p:cNvSpPr>
            <a:spLocks noGrp="1"/>
          </p:cNvSpPr>
          <p:nvPr>
            <p:ph type="sldNum" sz="quarter" idx="11"/>
          </p:nvPr>
        </p:nvSpPr>
        <p:spPr/>
        <p:txBody>
          <a:bodyPr/>
          <a:lstStyle/>
          <a:p>
            <a:pPr>
              <a:spcAft>
                <a:spcPts val="600"/>
              </a:spcAft>
            </a:pPr>
            <a:fld id="{D57F1E4F-1CFF-5643-939E-217C01CDF565}" type="slidenum">
              <a:rPr lang="en-US" smtClean="0"/>
              <a:pPr>
                <a:spcAft>
                  <a:spcPts val="600"/>
                </a:spcAft>
              </a:pPr>
              <a:t>2</a:t>
            </a:fld>
            <a:endParaRPr lang="en-US" dirty="0"/>
          </a:p>
        </p:txBody>
      </p:sp>
    </p:spTree>
    <p:extLst>
      <p:ext uri="{BB962C8B-B14F-4D97-AF65-F5344CB8AC3E}">
        <p14:creationId xmlns:p14="http://schemas.microsoft.com/office/powerpoint/2010/main" val="193587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3EF669-3D14-4F59-964A-804AA33B789B}"/>
              </a:ext>
            </a:extLst>
          </p:cNvPr>
          <p:cNvSpPr>
            <a:spLocks noGrp="1"/>
          </p:cNvSpPr>
          <p:nvPr>
            <p:ph type="ctrTitle"/>
          </p:nvPr>
        </p:nvSpPr>
        <p:spPr bwMode="white"/>
        <p:txBody>
          <a:bodyPr/>
          <a:lstStyle/>
          <a:p>
            <a:r>
              <a:rPr lang="en-US" dirty="0"/>
              <a:t>Independent Living 	</a:t>
            </a:r>
          </a:p>
        </p:txBody>
      </p:sp>
      <p:sp>
        <p:nvSpPr>
          <p:cNvPr id="2" name="Content Placeholder 1">
            <a:extLst>
              <a:ext uri="{FF2B5EF4-FFF2-40B4-BE49-F238E27FC236}">
                <a16:creationId xmlns:a16="http://schemas.microsoft.com/office/drawing/2014/main" id="{8F698002-3566-469F-9526-8C94C3C1C2FE}"/>
              </a:ext>
            </a:extLst>
          </p:cNvPr>
          <p:cNvSpPr>
            <a:spLocks noGrp="1"/>
          </p:cNvSpPr>
          <p:nvPr>
            <p:ph idx="1"/>
          </p:nvPr>
        </p:nvSpPr>
        <p:spPr>
          <a:xfrm>
            <a:off x="2152650" y="1479884"/>
            <a:ext cx="7886700" cy="4512898"/>
          </a:xfrm>
        </p:spPr>
        <p:txBody>
          <a:bodyPr/>
          <a:lstStyle/>
          <a:p>
            <a:pPr marL="0" indent="0">
              <a:buNone/>
            </a:pPr>
            <a:r>
              <a:rPr lang="en-US" dirty="0"/>
              <a:t>The Independent Living (IL) Program in Kansas provides services and supports to youth in foster care as they transition into independence. Services and supports are available to youth upon request and may include:</a:t>
            </a:r>
          </a:p>
          <a:p>
            <a:r>
              <a:rPr lang="en-US" dirty="0"/>
              <a:t>Locating safe/stable housing</a:t>
            </a:r>
          </a:p>
          <a:p>
            <a:r>
              <a:rPr lang="en-US" dirty="0"/>
              <a:t>Obtaining a GED or high school diploma</a:t>
            </a:r>
          </a:p>
          <a:p>
            <a:r>
              <a:rPr lang="en-US" dirty="0"/>
              <a:t>Career and post-secondary education planning</a:t>
            </a:r>
          </a:p>
          <a:p>
            <a:r>
              <a:rPr lang="en-US" dirty="0"/>
              <a:t>Maintaining employment</a:t>
            </a:r>
          </a:p>
          <a:p>
            <a:r>
              <a:rPr lang="en-US" dirty="0"/>
              <a:t>Accessing community resources</a:t>
            </a:r>
          </a:p>
          <a:p>
            <a:r>
              <a:rPr lang="en-US" dirty="0"/>
              <a:t>Budgeting and money management</a:t>
            </a:r>
          </a:p>
          <a:p>
            <a:pPr marL="0" indent="0">
              <a:buNone/>
            </a:pPr>
            <a:endParaRPr lang="en-US" dirty="0"/>
          </a:p>
        </p:txBody>
      </p:sp>
      <p:sp>
        <p:nvSpPr>
          <p:cNvPr id="4" name="Text Placeholder 3">
            <a:extLst>
              <a:ext uri="{FF2B5EF4-FFF2-40B4-BE49-F238E27FC236}">
                <a16:creationId xmlns:a16="http://schemas.microsoft.com/office/drawing/2014/main" id="{218D804A-6E3E-411C-AD20-6E205ED2615D}"/>
              </a:ext>
            </a:extLst>
          </p:cNvPr>
          <p:cNvSpPr>
            <a:spLocks noGrp="1"/>
          </p:cNvSpPr>
          <p:nvPr>
            <p:ph type="body" sz="quarter" idx="10"/>
          </p:nvPr>
        </p:nvSpPr>
        <p:spPr bwMode="white">
          <a:xfrm>
            <a:off x="2820810" y="7643085"/>
            <a:ext cx="7607809" cy="535841"/>
          </a:xfrm>
        </p:spPr>
        <p:txBody>
          <a:bodyPr/>
          <a:lstStyle/>
          <a:p>
            <a:endParaRPr lang="en-US" dirty="0"/>
          </a:p>
        </p:txBody>
      </p:sp>
      <p:sp>
        <p:nvSpPr>
          <p:cNvPr id="5" name="Text Placeholder 4">
            <a:extLst>
              <a:ext uri="{FF2B5EF4-FFF2-40B4-BE49-F238E27FC236}">
                <a16:creationId xmlns:a16="http://schemas.microsoft.com/office/drawing/2014/main" id="{4E3F267C-A3DC-4F0C-A471-8021C38EBFC2}"/>
              </a:ext>
            </a:extLst>
          </p:cNvPr>
          <p:cNvSpPr>
            <a:spLocks noGrp="1"/>
          </p:cNvSpPr>
          <p:nvPr>
            <p:ph type="body" sz="quarter" idx="11"/>
          </p:nvPr>
        </p:nvSpPr>
        <p:spPr bwMode="white">
          <a:xfrm>
            <a:off x="8921434" y="7744617"/>
            <a:ext cx="1367218" cy="665723"/>
          </a:xfrm>
        </p:spPr>
        <p:txBody>
          <a:bodyPr/>
          <a:lstStyle/>
          <a:p>
            <a:endParaRPr lang="en-US" dirty="0"/>
          </a:p>
        </p:txBody>
      </p:sp>
    </p:spTree>
    <p:extLst>
      <p:ext uri="{BB962C8B-B14F-4D97-AF65-F5344CB8AC3E}">
        <p14:creationId xmlns:p14="http://schemas.microsoft.com/office/powerpoint/2010/main" val="2772605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623" y="202587"/>
            <a:ext cx="8324644" cy="1077077"/>
          </a:xfrm>
        </p:spPr>
        <p:txBody>
          <a:bodyPr>
            <a:normAutofit/>
          </a:bodyPr>
          <a:lstStyle/>
          <a:p>
            <a:r>
              <a:rPr lang="en-US" sz="3600" b="1" dirty="0">
                <a:solidFill>
                  <a:srgbClr val="1E417C"/>
                </a:solidFill>
                <a:latin typeface="Bahnschrift" panose="020B0502040204020203" pitchFamily="34" charset="0"/>
                <a:cs typeface="Arial" panose="020B0604020202020204" pitchFamily="34" charset="0"/>
              </a:rPr>
              <a:t>DCF REGIONAL MAP</a:t>
            </a:r>
          </a:p>
        </p:txBody>
      </p:sp>
      <p:pic>
        <p:nvPicPr>
          <p:cNvPr id="9" name="Picture 8" descr="Kansas Department for Children and Families Logo">
            <a:extLst>
              <a:ext uri="{FF2B5EF4-FFF2-40B4-BE49-F238E27FC236}">
                <a16:creationId xmlns:a16="http://schemas.microsoft.com/office/drawing/2014/main" id="{76D38BCA-9B14-4BBE-B773-853181A9C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15" y="202587"/>
            <a:ext cx="1601118" cy="1077077"/>
          </a:xfrm>
          <a:prstGeom prst="rect">
            <a:avLst/>
          </a:prstGeom>
        </p:spPr>
      </p:pic>
      <p:pic>
        <p:nvPicPr>
          <p:cNvPr id="6" name="Picture 5" descr="DCF Regional Map">
            <a:extLst>
              <a:ext uri="{FF2B5EF4-FFF2-40B4-BE49-F238E27FC236}">
                <a16:creationId xmlns:a16="http://schemas.microsoft.com/office/drawing/2014/main" id="{8D9DD4BE-0DCE-42A8-96DA-982B1FAE41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429" b="8428"/>
          <a:stretch/>
        </p:blipFill>
        <p:spPr>
          <a:xfrm>
            <a:off x="2509153" y="1234900"/>
            <a:ext cx="7485582" cy="3799991"/>
          </a:xfrm>
          <a:prstGeom prst="rect">
            <a:avLst/>
          </a:prstGeom>
        </p:spPr>
      </p:pic>
      <p:cxnSp>
        <p:nvCxnSpPr>
          <p:cNvPr id="13" name="Straight Connector 12">
            <a:extLst>
              <a:ext uri="{FF2B5EF4-FFF2-40B4-BE49-F238E27FC236}">
                <a16:creationId xmlns:a16="http://schemas.microsoft.com/office/drawing/2014/main" id="{147BEDB5-1D77-49B2-9057-6F3639D076BA}"/>
              </a:ext>
              <a:ext uri="{C183D7F6-B498-43B3-948B-1728B52AA6E4}">
                <adec:decorative xmlns:adec="http://schemas.microsoft.com/office/drawing/2017/decorative" val="1"/>
              </a:ext>
            </a:extLst>
          </p:cNvPr>
          <p:cNvCxnSpPr>
            <a:cxnSpLocks/>
          </p:cNvCxnSpPr>
          <p:nvPr/>
        </p:nvCxnSpPr>
        <p:spPr>
          <a:xfrm>
            <a:off x="1985015" y="202587"/>
            <a:ext cx="0" cy="1077077"/>
          </a:xfrm>
          <a:prstGeom prst="line">
            <a:avLst/>
          </a:prstGeom>
          <a:ln w="19050">
            <a:solidFill>
              <a:srgbClr val="1E417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74909EB-EDF5-44A6-8D41-2D81016B5C94}"/>
              </a:ext>
            </a:extLst>
          </p:cNvPr>
          <p:cNvSpPr txBox="1"/>
          <p:nvPr/>
        </p:nvSpPr>
        <p:spPr>
          <a:xfrm>
            <a:off x="775811" y="4956002"/>
            <a:ext cx="11208666" cy="2233304"/>
          </a:xfrm>
          <a:prstGeom prst="rect">
            <a:avLst/>
          </a:prstGeom>
          <a:noFill/>
        </p:spPr>
        <p:txBody>
          <a:bodyPr wrap="square" numCol="2" rtlCol="0">
            <a:spAutoFit/>
          </a:bodyPr>
          <a:lstStyle/>
          <a:p>
            <a:pPr>
              <a:lnSpc>
                <a:spcPct val="200000"/>
              </a:lnSpc>
            </a:pPr>
            <a:r>
              <a:rPr lang="en-US" b="1" dirty="0">
                <a:solidFill>
                  <a:srgbClr val="292A66"/>
                </a:solidFill>
                <a:latin typeface="Bahnschrift" panose="020B0502040204020203" pitchFamily="34" charset="0"/>
                <a:cs typeface="Arial" panose="020B0604020202020204" pitchFamily="34" charset="0"/>
              </a:rPr>
              <a:t>Northeast Region – Topeka: </a:t>
            </a:r>
            <a:r>
              <a:rPr lang="en-US" dirty="0">
                <a:solidFill>
                  <a:srgbClr val="292A66"/>
                </a:solidFill>
                <a:latin typeface="Times New Roman" panose="02020603050405020304" pitchFamily="18" charset="0"/>
                <a:cs typeface="Times New Roman" panose="02020603050405020304" pitchFamily="18" charset="0"/>
              </a:rPr>
              <a:t>785-296-2500</a:t>
            </a:r>
          </a:p>
          <a:p>
            <a:pPr>
              <a:lnSpc>
                <a:spcPct val="200000"/>
              </a:lnSpc>
            </a:pPr>
            <a:r>
              <a:rPr lang="en-US" b="1" dirty="0">
                <a:solidFill>
                  <a:srgbClr val="292A66"/>
                </a:solidFill>
                <a:latin typeface="Bahnschrift" panose="020B0502040204020203" pitchFamily="34" charset="0"/>
                <a:cs typeface="Arial" panose="020B0604020202020204" pitchFamily="34" charset="0"/>
              </a:rPr>
              <a:t>Southeast Region – Chanute: </a:t>
            </a:r>
            <a:r>
              <a:rPr lang="en-US" dirty="0">
                <a:solidFill>
                  <a:srgbClr val="292A66"/>
                </a:solidFill>
                <a:latin typeface="Times New Roman" panose="02020603050405020304" pitchFamily="18" charset="0"/>
                <a:cs typeface="Times New Roman" panose="02020603050405020304" pitchFamily="18" charset="0"/>
              </a:rPr>
              <a:t>620-431-5000</a:t>
            </a:r>
          </a:p>
          <a:p>
            <a:pPr>
              <a:lnSpc>
                <a:spcPct val="200000"/>
              </a:lnSpc>
            </a:pPr>
            <a:r>
              <a:rPr lang="en-US" b="1" dirty="0">
                <a:solidFill>
                  <a:srgbClr val="292A66"/>
                </a:solidFill>
                <a:latin typeface="Bahnschrift" panose="020B0502040204020203" pitchFamily="34" charset="0"/>
                <a:cs typeface="Arial" panose="020B0604020202020204" pitchFamily="34" charset="0"/>
              </a:rPr>
              <a:t>Kansas City Region – KC: </a:t>
            </a:r>
            <a:r>
              <a:rPr lang="en-US" dirty="0">
                <a:solidFill>
                  <a:srgbClr val="292A66"/>
                </a:solidFill>
                <a:latin typeface="Times New Roman" panose="02020603050405020304" pitchFamily="18" charset="0"/>
                <a:cs typeface="Times New Roman" panose="02020603050405020304" pitchFamily="18" charset="0"/>
              </a:rPr>
              <a:t>913-279-2700</a:t>
            </a:r>
          </a:p>
          <a:p>
            <a:pPr>
              <a:lnSpc>
                <a:spcPct val="200000"/>
              </a:lnSpc>
            </a:pPr>
            <a:endParaRPr lang="en-US" dirty="0">
              <a:solidFill>
                <a:srgbClr val="292A66"/>
              </a:solidFill>
              <a:latin typeface="Bahnschrift" panose="020B0502040204020203" pitchFamily="34" charset="0"/>
              <a:cs typeface="Arial" panose="020B0604020202020204" pitchFamily="34" charset="0"/>
            </a:endParaRPr>
          </a:p>
          <a:p>
            <a:pPr>
              <a:lnSpc>
                <a:spcPct val="200000"/>
              </a:lnSpc>
            </a:pPr>
            <a:r>
              <a:rPr lang="en-US" b="1" dirty="0">
                <a:solidFill>
                  <a:srgbClr val="292A66"/>
                </a:solidFill>
                <a:latin typeface="Bahnschrift" panose="020B0502040204020203" pitchFamily="34" charset="0"/>
                <a:cs typeface="Arial" panose="020B0604020202020204" pitchFamily="34" charset="0"/>
              </a:rPr>
              <a:t>Northwest Region – Manhattan: </a:t>
            </a:r>
            <a:r>
              <a:rPr lang="en-US" dirty="0">
                <a:solidFill>
                  <a:srgbClr val="292A66"/>
                </a:solidFill>
                <a:latin typeface="Times New Roman" panose="02020603050405020304" pitchFamily="18" charset="0"/>
                <a:cs typeface="Times New Roman" panose="02020603050405020304" pitchFamily="18" charset="0"/>
              </a:rPr>
              <a:t>785-776-4011</a:t>
            </a:r>
          </a:p>
          <a:p>
            <a:pPr>
              <a:lnSpc>
                <a:spcPct val="200000"/>
              </a:lnSpc>
            </a:pPr>
            <a:r>
              <a:rPr lang="en-US" b="1" dirty="0">
                <a:solidFill>
                  <a:srgbClr val="292A66"/>
                </a:solidFill>
                <a:latin typeface="Bahnschrift" panose="020B0502040204020203" pitchFamily="34" charset="0"/>
                <a:cs typeface="Arial" panose="020B0604020202020204" pitchFamily="34" charset="0"/>
              </a:rPr>
              <a:t>Southwest Region – Garden City: </a:t>
            </a:r>
            <a:r>
              <a:rPr lang="en-US" dirty="0">
                <a:solidFill>
                  <a:srgbClr val="292A66"/>
                </a:solidFill>
                <a:latin typeface="Times New Roman" panose="02020603050405020304" pitchFamily="18" charset="0"/>
                <a:cs typeface="Times New Roman" panose="02020603050405020304" pitchFamily="18" charset="0"/>
              </a:rPr>
              <a:t>620-272-5800</a:t>
            </a:r>
          </a:p>
          <a:p>
            <a:pPr>
              <a:lnSpc>
                <a:spcPct val="200000"/>
              </a:lnSpc>
            </a:pPr>
            <a:r>
              <a:rPr lang="en-US" b="1" dirty="0">
                <a:solidFill>
                  <a:srgbClr val="292A66"/>
                </a:solidFill>
                <a:latin typeface="Bahnschrift" panose="020B0502040204020203" pitchFamily="34" charset="0"/>
                <a:cs typeface="Arial" panose="020B0604020202020204" pitchFamily="34" charset="0"/>
              </a:rPr>
              <a:t>Wichita Region – Wichita: </a:t>
            </a:r>
            <a:r>
              <a:rPr lang="en-US" dirty="0">
                <a:solidFill>
                  <a:srgbClr val="292A66"/>
                </a:solidFill>
                <a:latin typeface="Times New Roman" panose="02020603050405020304" pitchFamily="18" charset="0"/>
                <a:cs typeface="Times New Roman" panose="02020603050405020304" pitchFamily="18" charset="0"/>
              </a:rPr>
              <a:t>316-337-7000</a:t>
            </a:r>
          </a:p>
        </p:txBody>
      </p:sp>
      <p:sp>
        <p:nvSpPr>
          <p:cNvPr id="7" name="Oval 6">
            <a:extLst>
              <a:ext uri="{FF2B5EF4-FFF2-40B4-BE49-F238E27FC236}">
                <a16:creationId xmlns:a16="http://schemas.microsoft.com/office/drawing/2014/main" id="{D2E1086A-AE93-4E62-83AE-21354E318B85}"/>
              </a:ext>
              <a:ext uri="{C183D7F6-B498-43B3-948B-1728B52AA6E4}">
                <adec:decorative xmlns:adec="http://schemas.microsoft.com/office/drawing/2017/decorative" val="1"/>
              </a:ext>
            </a:extLst>
          </p:cNvPr>
          <p:cNvSpPr/>
          <p:nvPr/>
        </p:nvSpPr>
        <p:spPr>
          <a:xfrm>
            <a:off x="447295" y="5175358"/>
            <a:ext cx="302653" cy="302653"/>
          </a:xfrm>
          <a:prstGeom prst="ellipse">
            <a:avLst/>
          </a:prstGeom>
          <a:solidFill>
            <a:srgbClr val="72B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1E163C7-89AE-4231-BAB7-8BFCA9A9B1F9}"/>
              </a:ext>
              <a:ext uri="{C183D7F6-B498-43B3-948B-1728B52AA6E4}">
                <adec:decorative xmlns:adec="http://schemas.microsoft.com/office/drawing/2017/decorative" val="1"/>
              </a:ext>
            </a:extLst>
          </p:cNvPr>
          <p:cNvSpPr/>
          <p:nvPr/>
        </p:nvSpPr>
        <p:spPr>
          <a:xfrm>
            <a:off x="447294" y="5725858"/>
            <a:ext cx="302653" cy="302653"/>
          </a:xfrm>
          <a:prstGeom prst="ellipse">
            <a:avLst/>
          </a:prstGeom>
          <a:solidFill>
            <a:srgbClr val="05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0A9DBEC-BB5E-4B98-AD15-E01288EEA8F3}"/>
              </a:ext>
              <a:ext uri="{C183D7F6-B498-43B3-948B-1728B52AA6E4}">
                <adec:decorative xmlns:adec="http://schemas.microsoft.com/office/drawing/2017/decorative" val="1"/>
              </a:ext>
            </a:extLst>
          </p:cNvPr>
          <p:cNvSpPr/>
          <p:nvPr/>
        </p:nvSpPr>
        <p:spPr>
          <a:xfrm>
            <a:off x="447294" y="6276358"/>
            <a:ext cx="302653" cy="302653"/>
          </a:xfrm>
          <a:prstGeom prst="ellipse">
            <a:avLst/>
          </a:prstGeom>
          <a:solidFill>
            <a:srgbClr val="FD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7D0CE4-449E-4CB1-9543-93445A8AEBD9}"/>
              </a:ext>
              <a:ext uri="{C183D7F6-B498-43B3-948B-1728B52AA6E4}">
                <adec:decorative xmlns:adec="http://schemas.microsoft.com/office/drawing/2017/decorative" val="1"/>
              </a:ext>
            </a:extLst>
          </p:cNvPr>
          <p:cNvSpPr/>
          <p:nvPr/>
        </p:nvSpPr>
        <p:spPr>
          <a:xfrm>
            <a:off x="5944675" y="5175358"/>
            <a:ext cx="302653" cy="302653"/>
          </a:xfrm>
          <a:prstGeom prst="ellipse">
            <a:avLst/>
          </a:prstGeom>
          <a:solidFill>
            <a:srgbClr val="292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2EF986B-748A-40F1-B031-AD402011E7A5}"/>
              </a:ext>
              <a:ext uri="{C183D7F6-B498-43B3-948B-1728B52AA6E4}">
                <adec:decorative xmlns:adec="http://schemas.microsoft.com/office/drawing/2017/decorative" val="1"/>
              </a:ext>
            </a:extLst>
          </p:cNvPr>
          <p:cNvSpPr/>
          <p:nvPr/>
        </p:nvSpPr>
        <p:spPr>
          <a:xfrm>
            <a:off x="5944672" y="5725860"/>
            <a:ext cx="302653" cy="302653"/>
          </a:xfrm>
          <a:prstGeom prst="ellipse">
            <a:avLst/>
          </a:prstGeom>
          <a:solidFill>
            <a:srgbClr val="AEB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20A752D-E7D7-42FA-93F6-DCB4C55170AD}"/>
              </a:ext>
              <a:ext uri="{C183D7F6-B498-43B3-948B-1728B52AA6E4}">
                <adec:decorative xmlns:adec="http://schemas.microsoft.com/office/drawing/2017/decorative" val="1"/>
              </a:ext>
            </a:extLst>
          </p:cNvPr>
          <p:cNvSpPr/>
          <p:nvPr/>
        </p:nvSpPr>
        <p:spPr>
          <a:xfrm>
            <a:off x="5944672" y="6276359"/>
            <a:ext cx="302653" cy="302653"/>
          </a:xfrm>
          <a:prstGeom prst="ellipse">
            <a:avLst/>
          </a:prstGeom>
          <a:solidFill>
            <a:srgbClr val="FEB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098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FC8FF-34C0-1A54-4961-4FF805FD2BB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Bahnschrift" panose="020B0502040204020203" pitchFamily="34" charset="0"/>
              </a:rPr>
              <a:t>Helpful Contacts	</a:t>
            </a:r>
          </a:p>
        </p:txBody>
      </p:sp>
      <p:sp>
        <p:nvSpPr>
          <p:cNvPr id="3" name="Content Placeholder 2">
            <a:extLst>
              <a:ext uri="{FF2B5EF4-FFF2-40B4-BE49-F238E27FC236}">
                <a16:creationId xmlns:a16="http://schemas.microsoft.com/office/drawing/2014/main" id="{AEBB944D-8DA4-03C9-69D2-C49F054B746B}"/>
              </a:ext>
            </a:extLst>
          </p:cNvPr>
          <p:cNvSpPr>
            <a:spLocks noGrp="1"/>
          </p:cNvSpPr>
          <p:nvPr>
            <p:ph idx="1"/>
          </p:nvPr>
        </p:nvSpPr>
        <p:spPr>
          <a:xfrm>
            <a:off x="1371599" y="2318197"/>
            <a:ext cx="9724031" cy="3683358"/>
          </a:xfrm>
        </p:spPr>
        <p:txBody>
          <a:bodyPr anchor="ctr">
            <a:normAutofit/>
          </a:bodyPr>
          <a:lstStyle/>
          <a:p>
            <a:r>
              <a:rPr lang="en-US" sz="2400" dirty="0">
                <a:latin typeface="Times New Roman" panose="02020603050405020304" pitchFamily="18" charset="0"/>
                <a:cs typeface="Times New Roman" panose="02020603050405020304" pitchFamily="18" charset="0"/>
              </a:rPr>
              <a:t>Crossover Youth Facilitator (DCF/JIAC) – Elisa Thompson </a:t>
            </a:r>
          </a:p>
          <a:p>
            <a:r>
              <a:rPr lang="en-US" sz="2400" dirty="0">
                <a:latin typeface="Times New Roman" panose="02020603050405020304" pitchFamily="18" charset="0"/>
                <a:cs typeface="Times New Roman" panose="02020603050405020304" pitchFamily="18" charset="0"/>
              </a:rPr>
              <a:t>Foster Care Administrator – Kristin Peterman</a:t>
            </a:r>
          </a:p>
          <a:p>
            <a:r>
              <a:rPr lang="en-US" sz="2400" dirty="0">
                <a:latin typeface="Times New Roman" panose="02020603050405020304" pitchFamily="18" charset="0"/>
                <a:cs typeface="Times New Roman" panose="02020603050405020304" pitchFamily="18" charset="0"/>
              </a:rPr>
              <a:t>Regional Director – Dee Nighswonger</a:t>
            </a:r>
          </a:p>
          <a:p>
            <a:r>
              <a:rPr lang="en-US" sz="2400" dirty="0">
                <a:latin typeface="Times New Roman" panose="02020603050405020304" pitchFamily="18" charset="0"/>
                <a:cs typeface="Times New Roman" panose="02020603050405020304" pitchFamily="18" charset="0"/>
              </a:rPr>
              <a:t>Assistant Regional Director – Elizabeth Gregg</a:t>
            </a:r>
          </a:p>
          <a:p>
            <a:r>
              <a:rPr lang="en-US" sz="2400" dirty="0">
                <a:latin typeface="Times New Roman" panose="02020603050405020304" pitchFamily="18" charset="0"/>
                <a:cs typeface="Times New Roman" panose="02020603050405020304" pitchFamily="18" charset="0"/>
              </a:rPr>
              <a:t>Program Administrator – Vallie Tracy</a:t>
            </a:r>
          </a:p>
          <a:p>
            <a:r>
              <a:rPr lang="en-US" sz="2400" dirty="0">
                <a:latin typeface="Times New Roman" panose="02020603050405020304" pitchFamily="18" charset="0"/>
                <a:cs typeface="Times New Roman" panose="02020603050405020304" pitchFamily="18" charset="0"/>
              </a:rPr>
              <a:t>Program Administrator – Stephanie Uhlik</a:t>
            </a:r>
          </a:p>
        </p:txBody>
      </p:sp>
    </p:spTree>
    <p:extLst>
      <p:ext uri="{BB962C8B-B14F-4D97-AF65-F5344CB8AC3E}">
        <p14:creationId xmlns:p14="http://schemas.microsoft.com/office/powerpoint/2010/main" val="995177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740" y="2686367"/>
            <a:ext cx="9990523" cy="1868809"/>
          </a:xfrm>
        </p:spPr>
        <p:txBody>
          <a:bodyPr>
            <a:normAutofit/>
          </a:bodyPr>
          <a:lstStyle/>
          <a:p>
            <a:pPr algn="ctr"/>
            <a:r>
              <a:rPr lang="en-US" sz="11500" b="1" dirty="0">
                <a:solidFill>
                  <a:srgbClr val="1E417C"/>
                </a:solidFill>
                <a:latin typeface="Bahnschrift" panose="020B0502040204020203" pitchFamily="34" charset="0"/>
                <a:cs typeface="Arial" panose="020B0604020202020204" pitchFamily="34" charset="0"/>
              </a:rPr>
              <a:t>QUESTIONS?</a:t>
            </a:r>
          </a:p>
        </p:txBody>
      </p:sp>
      <p:pic>
        <p:nvPicPr>
          <p:cNvPr id="9" name="Picture 8" descr="Kansas Department for Children and Families Logo">
            <a:extLst>
              <a:ext uri="{FF2B5EF4-FFF2-40B4-BE49-F238E27FC236}">
                <a16:creationId xmlns:a16="http://schemas.microsoft.com/office/drawing/2014/main" id="{76D38BCA-9B14-4BBE-B773-853181A9C4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615" y="202587"/>
            <a:ext cx="1601118" cy="1077077"/>
          </a:xfrm>
          <a:prstGeom prst="rect">
            <a:avLst/>
          </a:prstGeom>
        </p:spPr>
      </p:pic>
      <p:cxnSp>
        <p:nvCxnSpPr>
          <p:cNvPr id="13" name="Straight Connector 12">
            <a:extLst>
              <a:ext uri="{FF2B5EF4-FFF2-40B4-BE49-F238E27FC236}">
                <a16:creationId xmlns:a16="http://schemas.microsoft.com/office/drawing/2014/main" id="{147BEDB5-1D77-49B2-9057-6F3639D076BA}"/>
              </a:ext>
              <a:ext uri="{C183D7F6-B498-43B3-948B-1728B52AA6E4}">
                <adec:decorative xmlns:adec="http://schemas.microsoft.com/office/drawing/2017/decorative" val="1"/>
              </a:ext>
            </a:extLst>
          </p:cNvPr>
          <p:cNvCxnSpPr>
            <a:cxnSpLocks/>
          </p:cNvCxnSpPr>
          <p:nvPr/>
        </p:nvCxnSpPr>
        <p:spPr>
          <a:xfrm>
            <a:off x="1985015" y="202587"/>
            <a:ext cx="0" cy="1077077"/>
          </a:xfrm>
          <a:prstGeom prst="line">
            <a:avLst/>
          </a:prstGeom>
          <a:ln w="19050">
            <a:solidFill>
              <a:srgbClr val="1E417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1C738FD0-075F-42FD-82BF-79B43C4CF7D4}"/>
              </a:ext>
              <a:ext uri="{C183D7F6-B498-43B3-948B-1728B52AA6E4}">
                <adec:decorative xmlns:adec="http://schemas.microsoft.com/office/drawing/2017/decorative" val="1"/>
              </a:ext>
            </a:extLst>
          </p:cNvPr>
          <p:cNvSpPr txBox="1">
            <a:spLocks/>
          </p:cNvSpPr>
          <p:nvPr/>
        </p:nvSpPr>
        <p:spPr>
          <a:xfrm>
            <a:off x="977174" y="3665559"/>
            <a:ext cx="9990523" cy="1868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rgbClr val="1E417C"/>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206109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0B709-CA7C-7493-E206-864D56FDD60E}"/>
              </a:ext>
              <a:ext uri="{C183D7F6-B498-43B3-948B-1728B52AA6E4}">
                <adec:decorative xmlns:adec="http://schemas.microsoft.com/office/drawing/2017/decorative" val="0"/>
              </a:ext>
            </a:extLst>
          </p:cNvPr>
          <p:cNvSpPr>
            <a:spLocks noGrp="1"/>
          </p:cNvSpPr>
          <p:nvPr>
            <p:ph type="title" idx="4294967295"/>
          </p:nvPr>
        </p:nvSpPr>
        <p:spPr>
          <a:xfrm>
            <a:off x="838200" y="-1325563"/>
            <a:ext cx="10515600" cy="1325563"/>
          </a:xfrm>
          <a:prstGeom prst="rect">
            <a:avLst/>
          </a:prstGeom>
        </p:spPr>
        <p:txBody>
          <a:bodyPr anchor="b"/>
          <a:lstStyle/>
          <a:p>
            <a:r>
              <a:rPr lang="en-US" dirty="0"/>
              <a:t>Our Mission</a:t>
            </a:r>
          </a:p>
        </p:txBody>
      </p:sp>
      <p:sp>
        <p:nvSpPr>
          <p:cNvPr id="24" name="Rectangle 2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Isosceles Triangle 3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5" y="6115503"/>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5"/>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681DE3B8-B7A4-421A-9990-54A3C4763B05}"/>
              </a:ext>
              <a:ext uri="{C183D7F6-B498-43B3-948B-1728B52AA6E4}">
                <adec:decorative xmlns:adec="http://schemas.microsoft.com/office/drawing/2017/decorative" val="1"/>
              </a:ext>
            </a:extLst>
          </p:cNvPr>
          <p:cNvSpPr txBox="1">
            <a:spLocks/>
          </p:cNvSpPr>
          <p:nvPr/>
        </p:nvSpPr>
        <p:spPr>
          <a:xfrm>
            <a:off x="662730" y="239134"/>
            <a:ext cx="8324644" cy="1077077"/>
          </a:xfrm>
        </p:spPr>
        <p:txBody>
          <a:bodyPr>
            <a:normAutofit/>
          </a:bodyPr>
          <a:lstStyle>
            <a:lvl1pPr algn="l" defTabSz="914400" rtl="0" eaLnBrk="1" latinLnBrk="0" hangingPunct="1">
              <a:lnSpc>
                <a:spcPct val="90000"/>
              </a:lnSpc>
              <a:spcBef>
                <a:spcPct val="0"/>
              </a:spcBef>
              <a:buNone/>
              <a:defRPr sz="2700" kern="1200">
                <a:solidFill>
                  <a:schemeClr val="tx1"/>
                </a:solidFill>
                <a:latin typeface="+mj-lt"/>
                <a:ea typeface="+mj-ea"/>
                <a:cs typeface="+mj-cs"/>
              </a:defRPr>
            </a:lvl1pPr>
          </a:lstStyle>
          <a:p>
            <a:endParaRPr lang="en-US" sz="4800" b="1" dirty="0">
              <a:solidFill>
                <a:schemeClr val="bg1"/>
              </a:solidFill>
              <a:latin typeface="Bahnschrift" panose="020B0502040204020203" pitchFamily="34" charset="0"/>
              <a:cs typeface="Arial" panose="020B0604020202020204" pitchFamily="34" charset="0"/>
            </a:endParaRPr>
          </a:p>
        </p:txBody>
      </p:sp>
      <p:pic>
        <p:nvPicPr>
          <p:cNvPr id="2" name="Picture 1" descr="A diagram showing what we believe: People have the capacity | People are he experts on their lives and have | We value communities and the people that make them unique | We lead with authenticity, curiosity, and respect">
            <a:extLst>
              <a:ext uri="{FF2B5EF4-FFF2-40B4-BE49-F238E27FC236}">
                <a16:creationId xmlns:a16="http://schemas.microsoft.com/office/drawing/2014/main" id="{02831D20-C242-D0A0-1C8F-19DC8CFEC667}"/>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6539" y="643469"/>
            <a:ext cx="8738925" cy="5571065"/>
          </a:xfrm>
          <a:prstGeom prst="rect">
            <a:avLst/>
          </a:prstGeom>
          <a:ln>
            <a:noFill/>
          </a:ln>
        </p:spPr>
      </p:pic>
    </p:spTree>
    <p:extLst>
      <p:ext uri="{BB962C8B-B14F-4D97-AF65-F5344CB8AC3E}">
        <p14:creationId xmlns:p14="http://schemas.microsoft.com/office/powerpoint/2010/main" val="85975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8CF3-D352-9EA3-8E1A-34637DC7D0A4}"/>
              </a:ext>
            </a:extLst>
          </p:cNvPr>
          <p:cNvSpPr>
            <a:spLocks noGrp="1"/>
          </p:cNvSpPr>
          <p:nvPr>
            <p:ph type="ctrTitle"/>
          </p:nvPr>
        </p:nvSpPr>
        <p:spPr/>
        <p:txBody>
          <a:bodyPr/>
          <a:lstStyle/>
          <a:p>
            <a:r>
              <a:rPr lang="en-US" dirty="0"/>
              <a:t>PROGRAM AREAS</a:t>
            </a:r>
          </a:p>
        </p:txBody>
      </p:sp>
      <p:sp>
        <p:nvSpPr>
          <p:cNvPr id="4" name="Text Placeholder 3">
            <a:extLst>
              <a:ext uri="{FF2B5EF4-FFF2-40B4-BE49-F238E27FC236}">
                <a16:creationId xmlns:a16="http://schemas.microsoft.com/office/drawing/2014/main" id="{4EBBEDD3-A652-476F-9B81-F7826AD7DF4B}"/>
              </a:ext>
              <a:ext uri="{C183D7F6-B498-43B3-948B-1728B52AA6E4}">
                <adec:decorative xmlns:adec="http://schemas.microsoft.com/office/drawing/2017/decorative" val="1"/>
              </a:ext>
            </a:extLst>
          </p:cNvPr>
          <p:cNvSpPr>
            <a:spLocks noGrp="1"/>
          </p:cNvSpPr>
          <p:nvPr>
            <p:ph type="body" sz="quarter" idx="11"/>
          </p:nvPr>
        </p:nvSpPr>
        <p:spPr/>
        <p:txBody>
          <a:bodyPr/>
          <a:lstStyle/>
          <a:p>
            <a:endParaRPr lang="en-US"/>
          </a:p>
        </p:txBody>
      </p:sp>
      <p:sp>
        <p:nvSpPr>
          <p:cNvPr id="5" name="Slide Number Placeholder 4">
            <a:extLst>
              <a:ext uri="{FF2B5EF4-FFF2-40B4-BE49-F238E27FC236}">
                <a16:creationId xmlns:a16="http://schemas.microsoft.com/office/drawing/2014/main" id="{B4D429CA-29B2-0E12-A02C-A8B1425B39E9}"/>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4</a:t>
            </a:fld>
            <a:endParaRPr lang="en-US"/>
          </a:p>
        </p:txBody>
      </p:sp>
      <p:grpSp>
        <p:nvGrpSpPr>
          <p:cNvPr id="14" name="Group 13" descr="Group of Images of people and families">
            <a:extLst>
              <a:ext uri="{FF2B5EF4-FFF2-40B4-BE49-F238E27FC236}">
                <a16:creationId xmlns:a16="http://schemas.microsoft.com/office/drawing/2014/main" id="{73ED6303-EA4A-2F1D-666A-ABA3621F944E}"/>
              </a:ext>
            </a:extLst>
          </p:cNvPr>
          <p:cNvGrpSpPr/>
          <p:nvPr/>
        </p:nvGrpSpPr>
        <p:grpSpPr>
          <a:xfrm>
            <a:off x="258521" y="1856507"/>
            <a:ext cx="11708284" cy="2591314"/>
            <a:chOff x="258521" y="1856507"/>
            <a:chExt cx="11708284" cy="2591314"/>
          </a:xfrm>
        </p:grpSpPr>
        <p:pic>
          <p:nvPicPr>
            <p:cNvPr id="6" name="Picture 5" descr="Group of children sitting on the grass">
              <a:extLst>
                <a:ext uri="{FF2B5EF4-FFF2-40B4-BE49-F238E27FC236}">
                  <a16:creationId xmlns:a16="http://schemas.microsoft.com/office/drawing/2014/main" id="{DF065896-4B3F-90E2-1D1C-45C288CA63DC}"/>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l="27793" r="6065"/>
            <a:stretch/>
          </p:blipFill>
          <p:spPr>
            <a:xfrm>
              <a:off x="258521" y="1865801"/>
              <a:ext cx="2560320" cy="2572727"/>
            </a:xfrm>
            <a:prstGeom prst="ellipse">
              <a:avLst/>
            </a:prstGeom>
            <a:ln w="127000">
              <a:solidFill>
                <a:srgbClr val="1E417C"/>
              </a:solidFill>
            </a:ln>
            <a:effectLst>
              <a:outerShdw blurRad="63500" dist="76200" sx="101000" sy="101000" algn="l" rotWithShape="0">
                <a:prstClr val="black">
                  <a:alpha val="25000"/>
                </a:prstClr>
              </a:outerShdw>
            </a:effectLst>
          </p:spPr>
        </p:pic>
        <p:pic>
          <p:nvPicPr>
            <p:cNvPr id="7" name="Picture 6" descr="Business man smiling at a woman in the foreground">
              <a:extLst>
                <a:ext uri="{FF2B5EF4-FFF2-40B4-BE49-F238E27FC236}">
                  <a16:creationId xmlns:a16="http://schemas.microsoft.com/office/drawing/2014/main" id="{5D6A42AC-7B73-2181-2F13-02AF651D6F04}"/>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208" r="33999"/>
            <a:stretch/>
          </p:blipFill>
          <p:spPr>
            <a:xfrm>
              <a:off x="3294514" y="1857312"/>
              <a:ext cx="2560320" cy="2589705"/>
            </a:xfrm>
            <a:prstGeom prst="ellipse">
              <a:avLst/>
            </a:prstGeom>
            <a:ln w="127000">
              <a:solidFill>
                <a:srgbClr val="1E417C"/>
              </a:solidFill>
            </a:ln>
            <a:effectLst>
              <a:outerShdw blurRad="63500" dist="76200" sx="101000" sy="101000" algn="l" rotWithShape="0">
                <a:prstClr val="black">
                  <a:alpha val="25000"/>
                </a:prstClr>
              </a:outerShdw>
            </a:effectLst>
          </p:spPr>
        </p:pic>
        <p:pic>
          <p:nvPicPr>
            <p:cNvPr id="8" name="Picture 7" descr="Two parents with their daughter in a cap and grown at graduation">
              <a:extLst>
                <a:ext uri="{FF2B5EF4-FFF2-40B4-BE49-F238E27FC236}">
                  <a16:creationId xmlns:a16="http://schemas.microsoft.com/office/drawing/2014/main" id="{0EB0C7B2-8AAC-ABE6-AB46-057980226C32}"/>
                </a:ext>
              </a:extLst>
            </p:cNvPr>
            <p:cNvPicPr>
              <a:picLocks noChangeAspect="1"/>
            </p:cNvPicPr>
            <p:nvPr/>
          </p:nvPicPr>
          <p:blipFill rotWithShape="1">
            <a:blip r:embed="rId4">
              <a:grayscl/>
              <a:extLst>
                <a:ext uri="{28A0092B-C50C-407E-A947-70E740481C1C}">
                  <a14:useLocalDpi xmlns:a14="http://schemas.microsoft.com/office/drawing/2010/main" val="0"/>
                </a:ext>
              </a:extLst>
            </a:blip>
            <a:srcRect l="13931" r="19900"/>
            <a:stretch/>
          </p:blipFill>
          <p:spPr>
            <a:xfrm>
              <a:off x="6330507" y="1856507"/>
              <a:ext cx="2560320" cy="2591314"/>
            </a:xfrm>
            <a:prstGeom prst="ellipse">
              <a:avLst/>
            </a:prstGeom>
            <a:ln w="127000">
              <a:solidFill>
                <a:srgbClr val="1E417C"/>
              </a:solidFill>
            </a:ln>
            <a:effectLst>
              <a:outerShdw blurRad="63500" dist="76200" sx="101000" sy="101000" algn="l" rotWithShape="0">
                <a:prstClr val="black">
                  <a:alpha val="25000"/>
                </a:prstClr>
              </a:outerShdw>
            </a:effectLst>
          </p:spPr>
        </p:pic>
        <p:pic>
          <p:nvPicPr>
            <p:cNvPr id="9" name="Picture 8" descr="Father holding daughter on his shoulders">
              <a:extLst>
                <a:ext uri="{FF2B5EF4-FFF2-40B4-BE49-F238E27FC236}">
                  <a16:creationId xmlns:a16="http://schemas.microsoft.com/office/drawing/2014/main" id="{7C6B98FA-F6DC-AD0B-D39F-B1AA13751F33}"/>
                </a:ext>
              </a:extLst>
            </p:cNvPr>
            <p:cNvPicPr>
              <a:picLocks noChangeAspect="1"/>
            </p:cNvPicPr>
            <p:nvPr/>
          </p:nvPicPr>
          <p:blipFill rotWithShape="1">
            <a:blip r:embed="rId5">
              <a:grayscl/>
              <a:extLst>
                <a:ext uri="{28A0092B-C50C-407E-A947-70E740481C1C}">
                  <a14:useLocalDpi xmlns:a14="http://schemas.microsoft.com/office/drawing/2010/main" val="0"/>
                </a:ext>
              </a:extLst>
            </a:blip>
            <a:srcRect l="23384" r="8606"/>
            <a:stretch/>
          </p:blipFill>
          <p:spPr>
            <a:xfrm>
              <a:off x="9366501" y="1872004"/>
              <a:ext cx="2600304" cy="2560320"/>
            </a:xfrm>
            <a:prstGeom prst="ellipse">
              <a:avLst/>
            </a:prstGeom>
            <a:ln w="127000">
              <a:solidFill>
                <a:srgbClr val="1E417C"/>
              </a:solidFill>
            </a:ln>
            <a:effectLst>
              <a:outerShdw blurRad="63500" dist="76200" sx="101000" sy="101000" algn="l" rotWithShape="0">
                <a:prstClr val="black">
                  <a:alpha val="25000"/>
                </a:prstClr>
              </a:outerShdw>
            </a:effectLst>
          </p:spPr>
        </p:pic>
      </p:grpSp>
      <p:sp>
        <p:nvSpPr>
          <p:cNvPr id="11" name="Title 1">
            <a:extLst>
              <a:ext uri="{FF2B5EF4-FFF2-40B4-BE49-F238E27FC236}">
                <a16:creationId xmlns:a16="http://schemas.microsoft.com/office/drawing/2014/main" id="{754E3CDA-761C-DB30-3EDC-A25F2162F6E5}"/>
              </a:ext>
            </a:extLst>
          </p:cNvPr>
          <p:cNvSpPr txBox="1">
            <a:spLocks/>
          </p:cNvSpPr>
          <p:nvPr/>
        </p:nvSpPr>
        <p:spPr>
          <a:xfrm>
            <a:off x="258519" y="4436945"/>
            <a:ext cx="2560321" cy="1467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2">
                    <a:lumMod val="75000"/>
                  </a:schemeClr>
                </a:solidFill>
                <a:latin typeface="Bahnschrift" panose="020B0502040204020203" pitchFamily="34" charset="0"/>
                <a:cs typeface="Arial" panose="020B0604020202020204" pitchFamily="34" charset="0"/>
              </a:rPr>
              <a:t>Prevention &amp; </a:t>
            </a:r>
          </a:p>
          <a:p>
            <a:pPr algn="ctr"/>
            <a:r>
              <a:rPr lang="en-US" sz="2400" b="1" dirty="0">
                <a:solidFill>
                  <a:schemeClr val="bg2">
                    <a:lumMod val="75000"/>
                  </a:schemeClr>
                </a:solidFill>
                <a:latin typeface="Bahnschrift" panose="020B0502040204020203" pitchFamily="34" charset="0"/>
                <a:cs typeface="Arial" panose="020B0604020202020204" pitchFamily="34" charset="0"/>
              </a:rPr>
              <a:t>Protection</a:t>
            </a:r>
          </a:p>
          <a:p>
            <a:pPr algn="ctr"/>
            <a:r>
              <a:rPr lang="en-US" sz="2400" b="1" dirty="0">
                <a:solidFill>
                  <a:schemeClr val="bg2">
                    <a:lumMod val="75000"/>
                  </a:schemeClr>
                </a:solidFill>
                <a:latin typeface="Bahnschrift" panose="020B0502040204020203" pitchFamily="34" charset="0"/>
                <a:cs typeface="Arial" panose="020B0604020202020204" pitchFamily="34" charset="0"/>
              </a:rPr>
              <a:t>Services</a:t>
            </a:r>
          </a:p>
        </p:txBody>
      </p:sp>
      <p:sp>
        <p:nvSpPr>
          <p:cNvPr id="10" name="Title 1">
            <a:extLst>
              <a:ext uri="{FF2B5EF4-FFF2-40B4-BE49-F238E27FC236}">
                <a16:creationId xmlns:a16="http://schemas.microsoft.com/office/drawing/2014/main" id="{5D8A394A-F538-5FBF-645F-CD7B8D781810}"/>
              </a:ext>
            </a:extLst>
          </p:cNvPr>
          <p:cNvSpPr txBox="1">
            <a:spLocks/>
          </p:cNvSpPr>
          <p:nvPr/>
        </p:nvSpPr>
        <p:spPr>
          <a:xfrm>
            <a:off x="3123489" y="4508135"/>
            <a:ext cx="29023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2">
                    <a:lumMod val="75000"/>
                  </a:schemeClr>
                </a:solidFill>
                <a:latin typeface="Bahnschrift" panose="020B0502040204020203" pitchFamily="34" charset="0"/>
                <a:cs typeface="Arial" panose="020B0604020202020204" pitchFamily="34" charset="0"/>
              </a:rPr>
              <a:t>Economic &amp; </a:t>
            </a:r>
          </a:p>
          <a:p>
            <a:pPr algn="ctr"/>
            <a:r>
              <a:rPr lang="en-US" sz="2400" b="1" dirty="0">
                <a:solidFill>
                  <a:schemeClr val="bg2">
                    <a:lumMod val="75000"/>
                  </a:schemeClr>
                </a:solidFill>
                <a:latin typeface="Bahnschrift" panose="020B0502040204020203" pitchFamily="34" charset="0"/>
                <a:cs typeface="Arial" panose="020B0604020202020204" pitchFamily="34" charset="0"/>
              </a:rPr>
              <a:t>Employment </a:t>
            </a:r>
          </a:p>
          <a:p>
            <a:pPr algn="ctr"/>
            <a:r>
              <a:rPr lang="en-US" sz="2400" b="1" dirty="0">
                <a:solidFill>
                  <a:schemeClr val="bg2">
                    <a:lumMod val="75000"/>
                  </a:schemeClr>
                </a:solidFill>
                <a:latin typeface="Bahnschrift" panose="020B0502040204020203" pitchFamily="34" charset="0"/>
                <a:cs typeface="Arial" panose="020B0604020202020204" pitchFamily="34" charset="0"/>
              </a:rPr>
              <a:t>Services</a:t>
            </a:r>
          </a:p>
        </p:txBody>
      </p:sp>
      <p:sp>
        <p:nvSpPr>
          <p:cNvPr id="12" name="Title 1">
            <a:extLst>
              <a:ext uri="{FF2B5EF4-FFF2-40B4-BE49-F238E27FC236}">
                <a16:creationId xmlns:a16="http://schemas.microsoft.com/office/drawing/2014/main" id="{E4F410FC-30EA-E554-C89E-4DF4947C3421}"/>
              </a:ext>
            </a:extLst>
          </p:cNvPr>
          <p:cNvSpPr txBox="1">
            <a:spLocks/>
          </p:cNvSpPr>
          <p:nvPr/>
        </p:nvSpPr>
        <p:spPr>
          <a:xfrm>
            <a:off x="6159484" y="4508135"/>
            <a:ext cx="29023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2">
                    <a:lumMod val="75000"/>
                  </a:schemeClr>
                </a:solidFill>
                <a:latin typeface="Bahnschrift" panose="020B0502040204020203" pitchFamily="34" charset="0"/>
                <a:cs typeface="Arial" panose="020B0604020202020204" pitchFamily="34" charset="0"/>
              </a:rPr>
              <a:t>Rehabilitation</a:t>
            </a:r>
          </a:p>
          <a:p>
            <a:pPr algn="ctr"/>
            <a:r>
              <a:rPr lang="en-US" sz="2400" b="1" dirty="0">
                <a:solidFill>
                  <a:schemeClr val="bg2">
                    <a:lumMod val="75000"/>
                  </a:schemeClr>
                </a:solidFill>
                <a:latin typeface="Bahnschrift" panose="020B0502040204020203" pitchFamily="34" charset="0"/>
                <a:cs typeface="Arial" panose="020B0604020202020204" pitchFamily="34" charset="0"/>
              </a:rPr>
              <a:t>Services</a:t>
            </a:r>
          </a:p>
        </p:txBody>
      </p:sp>
      <p:sp>
        <p:nvSpPr>
          <p:cNvPr id="13" name="Title 1">
            <a:extLst>
              <a:ext uri="{FF2B5EF4-FFF2-40B4-BE49-F238E27FC236}">
                <a16:creationId xmlns:a16="http://schemas.microsoft.com/office/drawing/2014/main" id="{0904A25D-C1BE-4A1D-08E2-F3B115D1499A}"/>
              </a:ext>
            </a:extLst>
          </p:cNvPr>
          <p:cNvSpPr txBox="1">
            <a:spLocks/>
          </p:cNvSpPr>
          <p:nvPr/>
        </p:nvSpPr>
        <p:spPr>
          <a:xfrm>
            <a:off x="9215468" y="4513144"/>
            <a:ext cx="29023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2">
                    <a:lumMod val="75000"/>
                  </a:schemeClr>
                </a:solidFill>
                <a:latin typeface="Bahnschrift" panose="020B0502040204020203" pitchFamily="34" charset="0"/>
                <a:cs typeface="Arial" panose="020B0604020202020204" pitchFamily="34" charset="0"/>
              </a:rPr>
              <a:t>Child Support</a:t>
            </a:r>
          </a:p>
          <a:p>
            <a:pPr algn="ctr"/>
            <a:r>
              <a:rPr lang="en-US" sz="2400" b="1" dirty="0">
                <a:solidFill>
                  <a:schemeClr val="bg2">
                    <a:lumMod val="75000"/>
                  </a:schemeClr>
                </a:solidFill>
                <a:latin typeface="Bahnschrift" panose="020B0502040204020203" pitchFamily="34" charset="0"/>
                <a:cs typeface="Arial" panose="020B0604020202020204" pitchFamily="34" charset="0"/>
              </a:rPr>
              <a:t>Services</a:t>
            </a:r>
          </a:p>
        </p:txBody>
      </p:sp>
    </p:spTree>
    <p:extLst>
      <p:ext uri="{BB962C8B-B14F-4D97-AF65-F5344CB8AC3E}">
        <p14:creationId xmlns:p14="http://schemas.microsoft.com/office/powerpoint/2010/main" val="208209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E9BC-AC78-4E80-B790-A9268C0A4490}"/>
              </a:ext>
            </a:extLst>
          </p:cNvPr>
          <p:cNvSpPr>
            <a:spLocks noGrp="1"/>
          </p:cNvSpPr>
          <p:nvPr>
            <p:ph type="ctrTitle"/>
          </p:nvPr>
        </p:nvSpPr>
        <p:spPr>
          <a:xfrm>
            <a:off x="932079" y="437984"/>
            <a:ext cx="10143744" cy="535840"/>
          </a:xfrm>
        </p:spPr>
        <p:txBody>
          <a:bodyPr/>
          <a:lstStyle/>
          <a:p>
            <a:r>
              <a:rPr lang="en-US" dirty="0"/>
              <a:t>PREVENTION &amp; PROTECTION SERVICES</a:t>
            </a:r>
          </a:p>
        </p:txBody>
      </p:sp>
      <p:sp>
        <p:nvSpPr>
          <p:cNvPr id="7" name="TextBox 6">
            <a:extLst>
              <a:ext uri="{FF2B5EF4-FFF2-40B4-BE49-F238E27FC236}">
                <a16:creationId xmlns:a16="http://schemas.microsoft.com/office/drawing/2014/main" id="{A52E296B-D0E9-C1C5-FF94-F4627ECCBB9F}"/>
              </a:ext>
            </a:extLst>
          </p:cNvPr>
          <p:cNvSpPr txBox="1"/>
          <p:nvPr/>
        </p:nvSpPr>
        <p:spPr>
          <a:xfrm>
            <a:off x="176615" y="2067747"/>
            <a:ext cx="6873402" cy="3816429"/>
          </a:xfrm>
          <a:prstGeom prst="rect">
            <a:avLst/>
          </a:prstGeom>
          <a:noFill/>
        </p:spPr>
        <p:txBody>
          <a:bodyPr wrap="square" rtlCol="0">
            <a:spAutoFit/>
          </a:bodyPr>
          <a:lstStyle/>
          <a:p>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Prevention and Protection Services helps families and vulnerable adults by providing:</a:t>
            </a:r>
          </a:p>
          <a:p>
            <a:pPr marL="742969" lvl="1" indent="-285757">
              <a:buFont typeface="Courier New" panose="02070309020205020404" pitchFamily="49" charset="0"/>
              <a:buChar char="o"/>
            </a:pP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Adult Protective Services</a:t>
            </a:r>
          </a:p>
          <a:p>
            <a:pPr marL="742969" lvl="1" indent="-285757">
              <a:buFont typeface="Courier New" panose="02070309020205020404" pitchFamily="49" charset="0"/>
              <a:buChar char="o"/>
            </a:pP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Child Protective Services</a:t>
            </a:r>
          </a:p>
          <a:p>
            <a:pPr marL="742969" lvl="1" indent="-285757">
              <a:buFont typeface="Courier New" panose="02070309020205020404" pitchFamily="49" charset="0"/>
              <a:buChar char="o"/>
            </a:pP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Foster Care</a:t>
            </a:r>
          </a:p>
          <a:p>
            <a:pPr marL="742969" lvl="1" indent="-285757">
              <a:buFont typeface="Courier New" panose="02070309020205020404" pitchFamily="49" charset="0"/>
              <a:buChar char="o"/>
            </a:pP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Adoption Services</a:t>
            </a:r>
          </a:p>
          <a:p>
            <a:pPr marL="742969" lvl="1" indent="-285757">
              <a:buFont typeface="Courier New" panose="02070309020205020404" pitchFamily="49" charset="0"/>
              <a:buChar char="o"/>
            </a:pP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Independent Living Services </a:t>
            </a:r>
          </a:p>
          <a:p>
            <a:pPr marL="742969" lvl="1" indent="-285757">
              <a:buFont typeface="Courier New" panose="02070309020205020404" pitchFamily="49" charset="0"/>
              <a:buChar char="o"/>
            </a:pP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Family Preservation Services</a:t>
            </a:r>
          </a:p>
          <a:p>
            <a:pPr marL="742969" lvl="1" indent="-285757">
              <a:buFont typeface="Courier New" panose="02070309020205020404" pitchFamily="49" charset="0"/>
              <a:buChar char="o"/>
            </a:pP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Family First Prevention Services</a:t>
            </a:r>
          </a:p>
          <a:p>
            <a:endParaRPr lang="en-US" dirty="0"/>
          </a:p>
        </p:txBody>
      </p:sp>
      <p:grpSp>
        <p:nvGrpSpPr>
          <p:cNvPr id="11" name="Group 10" descr="Umbrella and phone icon">
            <a:extLst>
              <a:ext uri="{FF2B5EF4-FFF2-40B4-BE49-F238E27FC236}">
                <a16:creationId xmlns:a16="http://schemas.microsoft.com/office/drawing/2014/main" id="{81FB9EFE-FB0F-A360-7BFA-75C6D7F140B2}"/>
              </a:ext>
            </a:extLst>
          </p:cNvPr>
          <p:cNvGrpSpPr/>
          <p:nvPr/>
        </p:nvGrpSpPr>
        <p:grpSpPr>
          <a:xfrm>
            <a:off x="6821987" y="997792"/>
            <a:ext cx="5193398" cy="5144861"/>
            <a:chOff x="6821987" y="997792"/>
            <a:chExt cx="5193398" cy="5144861"/>
          </a:xfrm>
        </p:grpSpPr>
        <p:pic>
          <p:nvPicPr>
            <p:cNvPr id="6" name="Picture 5" descr="Icon of an umbrella">
              <a:extLst>
                <a:ext uri="{FF2B5EF4-FFF2-40B4-BE49-F238E27FC236}">
                  <a16:creationId xmlns:a16="http://schemas.microsoft.com/office/drawing/2014/main" id="{47088F1F-7F51-651D-E5B3-053FF027FAC2}"/>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rot="1800000">
              <a:off x="6821987" y="997792"/>
              <a:ext cx="4166349" cy="5144861"/>
            </a:xfrm>
            <a:prstGeom prst="rect">
              <a:avLst/>
            </a:prstGeom>
          </p:spPr>
        </p:pic>
        <p:grpSp>
          <p:nvGrpSpPr>
            <p:cNvPr id="10" name="Group 9">
              <a:extLst>
                <a:ext uri="{FF2B5EF4-FFF2-40B4-BE49-F238E27FC236}">
                  <a16:creationId xmlns:a16="http://schemas.microsoft.com/office/drawing/2014/main" id="{2A5D29FA-453F-7F36-E3A8-01DD6D90F911}"/>
                </a:ext>
              </a:extLst>
            </p:cNvPr>
            <p:cNvGrpSpPr/>
            <p:nvPr/>
          </p:nvGrpSpPr>
          <p:grpSpPr>
            <a:xfrm>
              <a:off x="7338834" y="4859806"/>
              <a:ext cx="4676551" cy="769441"/>
              <a:chOff x="7338834" y="4859806"/>
              <a:chExt cx="4676551" cy="769441"/>
            </a:xfrm>
          </p:grpSpPr>
          <p:pic>
            <p:nvPicPr>
              <p:cNvPr id="9" name="Picture 8" descr="Phone icon">
                <a:extLst>
                  <a:ext uri="{FF2B5EF4-FFF2-40B4-BE49-F238E27FC236}">
                    <a16:creationId xmlns:a16="http://schemas.microsoft.com/office/drawing/2014/main" id="{A1B7F0F8-7F47-EB61-F784-FBA24F3E2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834" y="4889049"/>
                <a:ext cx="562969" cy="640620"/>
              </a:xfrm>
              <a:prstGeom prst="rect">
                <a:avLst/>
              </a:prstGeom>
            </p:spPr>
          </p:pic>
          <p:sp>
            <p:nvSpPr>
              <p:cNvPr id="8" name="TextBox 7">
                <a:extLst>
                  <a:ext uri="{FF2B5EF4-FFF2-40B4-BE49-F238E27FC236}">
                    <a16:creationId xmlns:a16="http://schemas.microsoft.com/office/drawing/2014/main" id="{15BF07EA-012D-4295-0C99-43427AB33073}"/>
                  </a:ext>
                </a:extLst>
              </p:cNvPr>
              <p:cNvSpPr txBox="1"/>
              <p:nvPr/>
            </p:nvSpPr>
            <p:spPr>
              <a:xfrm>
                <a:off x="8043614" y="4859806"/>
                <a:ext cx="3971771" cy="769441"/>
              </a:xfrm>
              <a:prstGeom prst="rect">
                <a:avLst/>
              </a:prstGeom>
              <a:noFill/>
            </p:spPr>
            <p:txBody>
              <a:bodyPr wrap="square" rtlCol="0">
                <a:spAutoFit/>
              </a:bodyPr>
              <a:lstStyle/>
              <a:p>
                <a:r>
                  <a:rPr lang="en-US" sz="2000" dirty="0">
                    <a:solidFill>
                      <a:srgbClr val="1E417C"/>
                    </a:solidFill>
                    <a:latin typeface="Bahnschrift" panose="020B0502040204020203" pitchFamily="34" charset="0"/>
                    <a:cs typeface="Arial" panose="020B0604020202020204" pitchFamily="34" charset="0"/>
                  </a:rPr>
                  <a:t>Kansas Protection Report Center</a:t>
                </a:r>
              </a:p>
              <a:p>
                <a:r>
                  <a:rPr lang="en-US" sz="2400" dirty="0">
                    <a:solidFill>
                      <a:srgbClr val="1E417C"/>
                    </a:solidFill>
                    <a:latin typeface="Times New Roman" panose="02020603050405020304" pitchFamily="18" charset="0"/>
                    <a:cs typeface="Times New Roman" panose="02020603050405020304" pitchFamily="18" charset="0"/>
                  </a:rPr>
                  <a:t>1-800-922-5330</a:t>
                </a:r>
              </a:p>
            </p:txBody>
          </p:sp>
        </p:grpSp>
      </p:grpSp>
    </p:spTree>
    <p:extLst>
      <p:ext uri="{BB962C8B-B14F-4D97-AF65-F5344CB8AC3E}">
        <p14:creationId xmlns:p14="http://schemas.microsoft.com/office/powerpoint/2010/main" val="268145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oup of children sitting on the grass">
            <a:extLst>
              <a:ext uri="{FF2B5EF4-FFF2-40B4-BE49-F238E27FC236}">
                <a16:creationId xmlns:a16="http://schemas.microsoft.com/office/drawing/2014/main" id="{E408E953-F171-40E2-8D51-AF21A57AEE2C}"/>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27793" r="6065"/>
          <a:stretch/>
        </p:blipFill>
        <p:spPr>
          <a:xfrm>
            <a:off x="560324" y="142613"/>
            <a:ext cx="893293" cy="897622"/>
          </a:xfrm>
          <a:prstGeom prst="ellipse">
            <a:avLst/>
          </a:prstGeom>
          <a:ln w="38100">
            <a:solidFill>
              <a:schemeClr val="bg1"/>
            </a:solidFill>
          </a:ln>
          <a:effectLst>
            <a:outerShdw blurRad="63500" dist="50800" sx="101000" sy="101000" algn="l" rotWithShape="0">
              <a:prstClr val="black">
                <a:alpha val="25000"/>
              </a:prstClr>
            </a:outerShdw>
          </a:effectLst>
        </p:spPr>
      </p:pic>
      <p:sp>
        <p:nvSpPr>
          <p:cNvPr id="2" name="Title 1">
            <a:extLst>
              <a:ext uri="{FF2B5EF4-FFF2-40B4-BE49-F238E27FC236}">
                <a16:creationId xmlns:a16="http://schemas.microsoft.com/office/drawing/2014/main" id="{061A4062-8B5F-4ACE-86D1-1FC38946D7F1}"/>
              </a:ext>
            </a:extLst>
          </p:cNvPr>
          <p:cNvSpPr>
            <a:spLocks noGrp="1"/>
          </p:cNvSpPr>
          <p:nvPr>
            <p:ph type="ctrTitle"/>
          </p:nvPr>
        </p:nvSpPr>
        <p:spPr/>
        <p:txBody>
          <a:bodyPr/>
          <a:lstStyle/>
          <a:p>
            <a:pPr algn="r"/>
            <a:r>
              <a:rPr lang="en-US" b="1" dirty="0">
                <a:cs typeface="Arial" panose="020B0604020202020204" pitchFamily="34" charset="0"/>
              </a:rPr>
              <a:t>PREVENTION &amp; PROTECTION SERVICES </a:t>
            </a:r>
            <a:r>
              <a:rPr lang="en-US" sz="800" b="1" dirty="0">
                <a:cs typeface="Arial" panose="020B0604020202020204" pitchFamily="34" charset="0"/>
              </a:rPr>
              <a:t>2</a:t>
            </a:r>
            <a:endParaRPr lang="en-US" sz="800" dirty="0"/>
          </a:p>
        </p:txBody>
      </p:sp>
      <p:sp>
        <p:nvSpPr>
          <p:cNvPr id="7" name="Text Placeholder 6">
            <a:extLst>
              <a:ext uri="{FF2B5EF4-FFF2-40B4-BE49-F238E27FC236}">
                <a16:creationId xmlns:a16="http://schemas.microsoft.com/office/drawing/2014/main" id="{90BD42DB-2FA9-46C5-B5F2-38348D0E0077}"/>
              </a:ext>
            </a:extLst>
          </p:cNvPr>
          <p:cNvSpPr>
            <a:spLocks noGrp="1"/>
          </p:cNvSpPr>
          <p:nvPr>
            <p:ph type="body" sz="quarter" idx="10"/>
          </p:nvPr>
        </p:nvSpPr>
        <p:spPr/>
        <p:txBody>
          <a:bodyPr/>
          <a:lstStyle/>
          <a:p>
            <a:r>
              <a:rPr lang="en-US" dirty="0"/>
              <a:t>Kansas Protection Report Center (KPRC)</a:t>
            </a:r>
          </a:p>
        </p:txBody>
      </p:sp>
      <p:sp>
        <p:nvSpPr>
          <p:cNvPr id="3" name="Content Placeholder 2">
            <a:extLst>
              <a:ext uri="{FF2B5EF4-FFF2-40B4-BE49-F238E27FC236}">
                <a16:creationId xmlns:a16="http://schemas.microsoft.com/office/drawing/2014/main" id="{59194AF9-25F6-426E-9850-A8852C2C0D7E}"/>
              </a:ext>
            </a:extLst>
          </p:cNvPr>
          <p:cNvSpPr>
            <a:spLocks noGrp="1"/>
          </p:cNvSpPr>
          <p:nvPr>
            <p:ph sz="half" idx="1"/>
          </p:nvPr>
        </p:nvSpPr>
        <p:spPr>
          <a:xfrm>
            <a:off x="321345" y="2124694"/>
            <a:ext cx="6897189" cy="4185580"/>
          </a:xfrm>
        </p:spPr>
        <p:txBody>
          <a:bodyPr/>
          <a:lstStyle/>
          <a:p>
            <a:r>
              <a:rPr lang="en-US" dirty="0">
                <a:solidFill>
                  <a:schemeClr val="tx1">
                    <a:lumMod val="75000"/>
                    <a:lumOff val="25000"/>
                  </a:schemeClr>
                </a:solidFill>
                <a:latin typeface="Times New Roman" panose="02020603050405020304" pitchFamily="18" charset="0"/>
                <a:cs typeface="Times New Roman" panose="02020603050405020304" pitchFamily="18" charset="0"/>
              </a:rPr>
              <a:t>Open 24/7, 365 days a year</a:t>
            </a:r>
          </a:p>
          <a:p>
            <a:r>
              <a:rPr lang="en-US" dirty="0">
                <a:solidFill>
                  <a:schemeClr val="tx1">
                    <a:lumMod val="75000"/>
                    <a:lumOff val="25000"/>
                  </a:schemeClr>
                </a:solidFill>
                <a:latin typeface="Times New Roman" panose="02020603050405020304" pitchFamily="18" charset="0"/>
                <a:cs typeface="Times New Roman" panose="02020603050405020304" pitchFamily="18" charset="0"/>
              </a:rPr>
              <a:t>Receives reports on children and </a:t>
            </a:r>
          </a:p>
          <a:p>
            <a:pPr marL="0" indent="0">
              <a:buNone/>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vulnerable adults across the state</a:t>
            </a:r>
          </a:p>
          <a:p>
            <a:r>
              <a:rPr lang="en-US" dirty="0">
                <a:solidFill>
                  <a:schemeClr val="tx1">
                    <a:lumMod val="75000"/>
                    <a:lumOff val="25000"/>
                  </a:schemeClr>
                </a:solidFill>
                <a:latin typeface="Times New Roman" panose="02020603050405020304" pitchFamily="18" charset="0"/>
                <a:cs typeface="Times New Roman" panose="02020603050405020304" pitchFamily="18" charset="0"/>
              </a:rPr>
              <a:t>Takes reports by phone or web report</a:t>
            </a:r>
          </a:p>
          <a:p>
            <a:r>
              <a:rPr lang="en-US" dirty="0">
                <a:solidFill>
                  <a:schemeClr val="tx1">
                    <a:lumMod val="75000"/>
                    <a:lumOff val="25000"/>
                  </a:schemeClr>
                </a:solidFill>
                <a:latin typeface="Times New Roman" panose="02020603050405020304" pitchFamily="18" charset="0"/>
                <a:cs typeface="Times New Roman" panose="02020603050405020304" pitchFamily="18" charset="0"/>
              </a:rPr>
              <a:t>Assign based on policy and statutory requirements</a:t>
            </a:r>
          </a:p>
          <a:p>
            <a:endParaRPr lang="en-US" dirty="0"/>
          </a:p>
        </p:txBody>
      </p:sp>
      <p:sp>
        <p:nvSpPr>
          <p:cNvPr id="4" name="Content Placeholder 3">
            <a:extLst>
              <a:ext uri="{FF2B5EF4-FFF2-40B4-BE49-F238E27FC236}">
                <a16:creationId xmlns:a16="http://schemas.microsoft.com/office/drawing/2014/main" id="{41E4ABAB-040D-408F-82D6-F4E06E7EC726}"/>
              </a:ext>
            </a:extLst>
          </p:cNvPr>
          <p:cNvSpPr>
            <a:spLocks noGrp="1"/>
          </p:cNvSpPr>
          <p:nvPr>
            <p:ph sz="half" idx="2"/>
          </p:nvPr>
        </p:nvSpPr>
        <p:spPr>
          <a:xfrm>
            <a:off x="6405373" y="1955073"/>
            <a:ext cx="5181600" cy="4185580"/>
          </a:xfrm>
        </p:spPr>
        <p:txBody>
          <a:bodyPr/>
          <a:lstStyle/>
          <a:p>
            <a:pPr algn="r"/>
            <a:r>
              <a:rPr lang="en-US" b="1" dirty="0"/>
              <a:t>FY26 Data</a:t>
            </a:r>
          </a:p>
          <a:p>
            <a:pPr algn="r"/>
            <a:r>
              <a:rPr lang="en-US" dirty="0"/>
              <a:t>Child Reports Wichita Region – 	12,044</a:t>
            </a:r>
          </a:p>
          <a:p>
            <a:pPr algn="r"/>
            <a:r>
              <a:rPr lang="en-US" dirty="0"/>
              <a:t>Statewide Child Reports – 41,935</a:t>
            </a:r>
          </a:p>
          <a:p>
            <a:pPr algn="r"/>
            <a:r>
              <a:rPr lang="en-US" dirty="0"/>
              <a:t>Percentage of Reports that are Wichita Region – 28.72%</a:t>
            </a:r>
          </a:p>
          <a:p>
            <a:pPr algn="r"/>
            <a:endParaRPr lang="en-US" dirty="0"/>
          </a:p>
          <a:p>
            <a:pPr algn="r"/>
            <a:endParaRPr lang="en-US" i="1" dirty="0"/>
          </a:p>
          <a:p>
            <a:pPr algn="r"/>
            <a:endParaRPr lang="en-US" b="1" dirty="0"/>
          </a:p>
        </p:txBody>
      </p:sp>
      <p:sp>
        <p:nvSpPr>
          <p:cNvPr id="8" name="Text Placeholder 7">
            <a:extLst>
              <a:ext uri="{FF2B5EF4-FFF2-40B4-BE49-F238E27FC236}">
                <a16:creationId xmlns:a16="http://schemas.microsoft.com/office/drawing/2014/main" id="{785B625D-04C3-484D-A817-DFA60ABB49FA}"/>
              </a:ext>
              <a:ext uri="{C183D7F6-B498-43B3-948B-1728B52AA6E4}">
                <adec:decorative xmlns:adec="http://schemas.microsoft.com/office/drawing/2017/decorative" val="1"/>
              </a:ext>
            </a:extLst>
          </p:cNvPr>
          <p:cNvSpPr>
            <a:spLocks noGrp="1"/>
          </p:cNvSpPr>
          <p:nvPr>
            <p:ph type="body" sz="quarter" idx="11"/>
          </p:nvPr>
        </p:nvSpPr>
        <p:spPr/>
        <p:txBody>
          <a:bodyPr/>
          <a:lstStyle/>
          <a:p>
            <a:endParaRPr lang="en-US" dirty="0"/>
          </a:p>
        </p:txBody>
      </p:sp>
      <p:sp>
        <p:nvSpPr>
          <p:cNvPr id="17" name="Title 1">
            <a:extLst>
              <a:ext uri="{FF2B5EF4-FFF2-40B4-BE49-F238E27FC236}">
                <a16:creationId xmlns:a16="http://schemas.microsoft.com/office/drawing/2014/main" id="{4D7A6DBC-3E2E-4D34-9F8F-F14B35507005}"/>
              </a:ext>
              <a:ext uri="{C183D7F6-B498-43B3-948B-1728B52AA6E4}">
                <adec:decorative xmlns:adec="http://schemas.microsoft.com/office/drawing/2017/decorative" val="1"/>
              </a:ext>
            </a:extLst>
          </p:cNvPr>
          <p:cNvSpPr txBox="1">
            <a:spLocks/>
          </p:cNvSpPr>
          <p:nvPr/>
        </p:nvSpPr>
        <p:spPr>
          <a:xfrm>
            <a:off x="2004970" y="2"/>
            <a:ext cx="10187031" cy="1208015"/>
          </a:xfrm>
        </p:spPr>
        <p:txBody>
          <a:bodyPr anchor="ctr">
            <a:normAutofit/>
          </a:bodyPr>
          <a:lstStyle>
            <a:lvl1pPr algn="l" defTabSz="914400" rtl="0" eaLnBrk="1" latinLnBrk="0" hangingPunct="1">
              <a:lnSpc>
                <a:spcPct val="90000"/>
              </a:lnSpc>
              <a:spcBef>
                <a:spcPct val="0"/>
              </a:spcBef>
              <a:buNone/>
              <a:defRPr sz="2700" kern="1200">
                <a:solidFill>
                  <a:schemeClr val="tx1"/>
                </a:solidFill>
                <a:latin typeface="+mj-lt"/>
                <a:ea typeface="+mj-ea"/>
                <a:cs typeface="+mj-cs"/>
              </a:defRPr>
            </a:lvl1pPr>
          </a:lstStyle>
          <a:p>
            <a:endParaRPr lang="en-US" sz="4000" b="1"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348963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B7AC6-0117-46A5-D2B8-FE020C90B0A3}"/>
              </a:ext>
            </a:extLst>
          </p:cNvPr>
          <p:cNvSpPr>
            <a:spLocks noGrp="1"/>
          </p:cNvSpPr>
          <p:nvPr>
            <p:ph type="ctrTitle"/>
          </p:nvPr>
        </p:nvSpPr>
        <p:spPr/>
        <p:txBody>
          <a:bodyPr/>
          <a:lstStyle/>
          <a:p>
            <a:r>
              <a:rPr lang="en-US" dirty="0"/>
              <a:t>Reports &amp; Assignments </a:t>
            </a:r>
          </a:p>
        </p:txBody>
      </p:sp>
      <p:sp>
        <p:nvSpPr>
          <p:cNvPr id="2" name="Content Placeholder 1">
            <a:extLst>
              <a:ext uri="{FF2B5EF4-FFF2-40B4-BE49-F238E27FC236}">
                <a16:creationId xmlns:a16="http://schemas.microsoft.com/office/drawing/2014/main" id="{BE20DAC3-A3EE-DB6E-53C5-51EC2DA4F089}"/>
              </a:ext>
            </a:extLst>
          </p:cNvPr>
          <p:cNvSpPr>
            <a:spLocks noGrp="1"/>
          </p:cNvSpPr>
          <p:nvPr>
            <p:ph idx="1"/>
          </p:nvPr>
        </p:nvSpPr>
        <p:spPr/>
        <p:txBody>
          <a:bodyPr/>
          <a:lstStyle/>
          <a:p>
            <a:pPr marL="0" indent="0" algn="ctr">
              <a:buNone/>
            </a:pPr>
            <a:r>
              <a:rPr lang="en-US" b="1" dirty="0"/>
              <a:t>Types of Assignments:</a:t>
            </a:r>
          </a:p>
          <a:p>
            <a:r>
              <a:rPr lang="en-US" sz="2200" b="1" dirty="0"/>
              <a:t>Abuse/Neglect: </a:t>
            </a:r>
            <a:r>
              <a:rPr lang="en-US" sz="2200" dirty="0"/>
              <a:t>Physical Abuse, Emotional Abuse, Physical Neglect, Medical Neglect, Lack of Supervision, Sexual Abuse, Human Trafficking, Abandonment, Substance Affected Infants, Educational Neglect</a:t>
            </a:r>
          </a:p>
          <a:p>
            <a:endParaRPr lang="en-US" sz="2200" b="1" dirty="0"/>
          </a:p>
          <a:p>
            <a:r>
              <a:rPr lang="en-US" sz="2400" b="1" dirty="0"/>
              <a:t>Family in Need of Assessment: </a:t>
            </a:r>
            <a:r>
              <a:rPr lang="en-US" sz="2200" dirty="0"/>
              <a:t>Caregiver Unable to Care, Caregiver Substance Use, Child Behavior Problems, Child Substance Use, Runaway, Truancy, Pregnant Women Using</a:t>
            </a:r>
            <a:r>
              <a:rPr lang="en-US" sz="2400" dirty="0"/>
              <a:t>	</a:t>
            </a:r>
          </a:p>
        </p:txBody>
      </p:sp>
      <p:sp>
        <p:nvSpPr>
          <p:cNvPr id="8" name="Text Placeholder 7">
            <a:extLst>
              <a:ext uri="{FF2B5EF4-FFF2-40B4-BE49-F238E27FC236}">
                <a16:creationId xmlns:a16="http://schemas.microsoft.com/office/drawing/2014/main" id="{FCAEA71F-2FE8-6733-CD80-F58ECA1D4714}"/>
              </a:ext>
            </a:extLst>
          </p:cNvPr>
          <p:cNvSpPr>
            <a:spLocks noGrp="1"/>
          </p:cNvSpPr>
          <p:nvPr>
            <p:ph type="body" sz="quarter" idx="10"/>
          </p:nvPr>
        </p:nvSpPr>
        <p:spPr/>
        <p:txBody>
          <a:bodyPr/>
          <a:lstStyle/>
          <a:p>
            <a:r>
              <a:rPr lang="en-US" dirty="0"/>
              <a:t>Child Protection Workers </a:t>
            </a:r>
          </a:p>
        </p:txBody>
      </p:sp>
    </p:spTree>
    <p:extLst>
      <p:ext uri="{BB962C8B-B14F-4D97-AF65-F5344CB8AC3E}">
        <p14:creationId xmlns:p14="http://schemas.microsoft.com/office/powerpoint/2010/main" val="255321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27B8D-2C69-919E-6D26-80ABE8A4CE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A996B6-B21A-0B32-7BFF-AAB61A7C157B}"/>
              </a:ext>
            </a:extLst>
          </p:cNvPr>
          <p:cNvSpPr>
            <a:spLocks noGrp="1"/>
          </p:cNvSpPr>
          <p:nvPr>
            <p:ph type="ctrTitle"/>
          </p:nvPr>
        </p:nvSpPr>
        <p:spPr/>
        <p:txBody>
          <a:bodyPr/>
          <a:lstStyle/>
          <a:p>
            <a:r>
              <a:rPr lang="en-US" dirty="0"/>
              <a:t>Life of a Report</a:t>
            </a:r>
          </a:p>
        </p:txBody>
      </p:sp>
      <p:sp>
        <p:nvSpPr>
          <p:cNvPr id="8" name="Text Placeholder 7">
            <a:extLst>
              <a:ext uri="{FF2B5EF4-FFF2-40B4-BE49-F238E27FC236}">
                <a16:creationId xmlns:a16="http://schemas.microsoft.com/office/drawing/2014/main" id="{390E291A-D244-0D51-CAF1-4D5ABA5A7C91}"/>
              </a:ext>
            </a:extLst>
          </p:cNvPr>
          <p:cNvSpPr>
            <a:spLocks noGrp="1"/>
          </p:cNvSpPr>
          <p:nvPr>
            <p:ph type="body" sz="quarter" idx="10"/>
          </p:nvPr>
        </p:nvSpPr>
        <p:spPr/>
        <p:txBody>
          <a:bodyPr/>
          <a:lstStyle/>
          <a:p>
            <a:r>
              <a:rPr lang="en-US" dirty="0"/>
              <a:t>Child Protection Workers </a:t>
            </a:r>
          </a:p>
        </p:txBody>
      </p:sp>
      <p:sp>
        <p:nvSpPr>
          <p:cNvPr id="2" name="Content Placeholder 1">
            <a:extLst>
              <a:ext uri="{FF2B5EF4-FFF2-40B4-BE49-F238E27FC236}">
                <a16:creationId xmlns:a16="http://schemas.microsoft.com/office/drawing/2014/main" id="{B09BE1F8-4B08-FD11-0641-E49884F2E357}"/>
              </a:ext>
            </a:extLst>
          </p:cNvPr>
          <p:cNvSpPr>
            <a:spLocks noGrp="1"/>
          </p:cNvSpPr>
          <p:nvPr>
            <p:ph idx="1"/>
          </p:nvPr>
        </p:nvSpPr>
        <p:spPr/>
        <p:txBody>
          <a:bodyPr/>
          <a:lstStyle/>
          <a:p>
            <a:pPr fontAlgn="t"/>
            <a:r>
              <a:rPr lang="en-US" sz="1800" dirty="0"/>
              <a:t>Report is made to the Kansas Protection Reporting Center (KPRC). </a:t>
            </a:r>
          </a:p>
          <a:p>
            <a:pPr fontAlgn="t"/>
            <a:r>
              <a:rPr lang="en-US" sz="1800" dirty="0"/>
              <a:t>Assessment is completed by a PRC worker. </a:t>
            </a:r>
          </a:p>
          <a:p>
            <a:pPr lvl="1" fontAlgn="ctr"/>
            <a:r>
              <a:rPr lang="en-US" sz="1800" u="sng" dirty="0"/>
              <a:t>Screened Out </a:t>
            </a:r>
            <a:r>
              <a:rPr lang="en-US" sz="1800" dirty="0"/>
              <a:t>–information provided </a:t>
            </a:r>
            <a:r>
              <a:rPr lang="en-US" sz="1800" b="1" i="1" dirty="0"/>
              <a:t>does not </a:t>
            </a:r>
            <a:r>
              <a:rPr lang="en-US" sz="1800" dirty="0"/>
              <a:t>meet the legal definition of abuse or neglect OR not enough information was provided. </a:t>
            </a:r>
          </a:p>
          <a:p>
            <a:pPr lvl="1" fontAlgn="ctr"/>
            <a:r>
              <a:rPr lang="en-US" sz="1800" u="sng" dirty="0"/>
              <a:t>Screened In </a:t>
            </a:r>
            <a:r>
              <a:rPr lang="en-US" sz="1800" dirty="0"/>
              <a:t>– enough information to rise to the level of acceptance</a:t>
            </a:r>
          </a:p>
          <a:p>
            <a:pPr fontAlgn="t"/>
            <a:r>
              <a:rPr lang="en-US" sz="1800" dirty="0"/>
              <a:t>Assigned to the appropriate Region and Office – then assigned to a  Child Protection Specialist (CPS) or Child Protection Investigator (CPI). </a:t>
            </a:r>
          </a:p>
          <a:p>
            <a:pPr lvl="1" fontAlgn="ctr"/>
            <a:r>
              <a:rPr lang="en-US" sz="1800" dirty="0"/>
              <a:t>Same Day (SD) – Abuse/Neglect – Infants under 1 – Possible Imminent Danger</a:t>
            </a:r>
          </a:p>
          <a:p>
            <a:pPr lvl="1" fontAlgn="ctr"/>
            <a:r>
              <a:rPr lang="en-US" sz="1800" dirty="0"/>
              <a:t>72 Hours – Abuse/Neglect – higher risk</a:t>
            </a:r>
          </a:p>
          <a:p>
            <a:pPr lvl="1" fontAlgn="ctr"/>
            <a:r>
              <a:rPr lang="en-US" sz="1800" dirty="0"/>
              <a:t>7-day – Family needing Assessments </a:t>
            </a:r>
          </a:p>
          <a:p>
            <a:pPr fontAlgn="t"/>
            <a:r>
              <a:rPr lang="en-US" sz="1800" dirty="0"/>
              <a:t>CPS/CPI will complete an assessment by talking to family members, collateral contacts, etc. </a:t>
            </a:r>
          </a:p>
          <a:p>
            <a:pPr fontAlgn="t"/>
            <a:r>
              <a:rPr lang="en-US" sz="1800" dirty="0"/>
              <a:t>30 Business days to complete the full family assessment – offer services – close assessment and finish paperwork. </a:t>
            </a:r>
          </a:p>
          <a:p>
            <a:pPr marL="0" algn="l" rtl="0" eaLnBrk="1" fontAlgn="t" latinLnBrk="0" hangingPunct="1">
              <a:buNone/>
            </a:pPr>
            <a:endParaRPr lang="en-US" sz="2400" dirty="0"/>
          </a:p>
        </p:txBody>
      </p:sp>
    </p:spTree>
    <p:extLst>
      <p:ext uri="{BB962C8B-B14F-4D97-AF65-F5344CB8AC3E}">
        <p14:creationId xmlns:p14="http://schemas.microsoft.com/office/powerpoint/2010/main" val="414834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D12ED9-1CB0-6470-C7B9-4752E4058F99}"/>
              </a:ext>
            </a:extLst>
          </p:cNvPr>
          <p:cNvSpPr>
            <a:spLocks noGrp="1"/>
          </p:cNvSpPr>
          <p:nvPr>
            <p:ph type="ctrTitle"/>
          </p:nvPr>
        </p:nvSpPr>
        <p:spPr/>
        <p:txBody>
          <a:bodyPr/>
          <a:lstStyle/>
          <a:p>
            <a:r>
              <a:rPr lang="en-US" dirty="0"/>
              <a:t>Child Maltreatment</a:t>
            </a:r>
          </a:p>
        </p:txBody>
      </p:sp>
      <p:sp>
        <p:nvSpPr>
          <p:cNvPr id="2" name="Content Placeholder 1">
            <a:extLst>
              <a:ext uri="{FF2B5EF4-FFF2-40B4-BE49-F238E27FC236}">
                <a16:creationId xmlns:a16="http://schemas.microsoft.com/office/drawing/2014/main" id="{62A40B90-8FD6-5490-1DF4-D286143D84D8}"/>
              </a:ext>
            </a:extLst>
          </p:cNvPr>
          <p:cNvSpPr>
            <a:spLocks noGrp="1"/>
          </p:cNvSpPr>
          <p:nvPr>
            <p:ph sz="half" idx="1"/>
          </p:nvPr>
        </p:nvSpPr>
        <p:spPr>
          <a:xfrm>
            <a:off x="838201" y="1608058"/>
            <a:ext cx="4792487" cy="4185580"/>
          </a:xfrm>
        </p:spPr>
        <p:txBody>
          <a:bodyPr/>
          <a:lstStyle/>
          <a:p>
            <a:endParaRPr lang="en-US" dirty="0"/>
          </a:p>
          <a:p>
            <a:endParaRPr lang="en-US" dirty="0"/>
          </a:p>
          <a:p>
            <a:r>
              <a:rPr lang="en-US" dirty="0"/>
              <a:t>Wichita Region Child Maltreatment reports are highest amongst Physical and Emotional Abuse, followed by Lack of Supervision</a:t>
            </a:r>
          </a:p>
          <a:p>
            <a:endParaRPr lang="en-US" dirty="0"/>
          </a:p>
        </p:txBody>
      </p:sp>
      <p:pic>
        <p:nvPicPr>
          <p:cNvPr id="13" name="Content Placeholder 12" descr="Pie chart labeled Statewide Assigned Alleged Maltreatment:&#10;&#10;Emotional Abuse 24.8%&#10;Human Sext Trafficking - 0.5%&#10;Lack of Supervisions - 20.8%&#10;Medical Neglect - 4.7%&#10;Physical Abuse - 28.4%&#10;Physical Neglect - 9.8%&#10;Sexual Abuse - 9.9%&#10;Abandoned - 1.1%">
            <a:extLst>
              <a:ext uri="{FF2B5EF4-FFF2-40B4-BE49-F238E27FC236}">
                <a16:creationId xmlns:a16="http://schemas.microsoft.com/office/drawing/2014/main" id="{FE5D2F79-4F7E-8EA3-2BE3-0437471F6327}"/>
              </a:ext>
            </a:extLst>
          </p:cNvPr>
          <p:cNvPicPr>
            <a:picLocks noGrp="1" noChangeAspect="1"/>
          </p:cNvPicPr>
          <p:nvPr>
            <p:ph sz="half" idx="2"/>
          </p:nvPr>
        </p:nvPicPr>
        <p:blipFill>
          <a:blip r:embed="rId3"/>
          <a:stretch>
            <a:fillRect/>
          </a:stretch>
        </p:blipFill>
        <p:spPr>
          <a:xfrm>
            <a:off x="6267450" y="1725263"/>
            <a:ext cx="5619750" cy="3775099"/>
          </a:xfrm>
          <a:prstGeom prst="rect">
            <a:avLst/>
          </a:prstGeom>
        </p:spPr>
      </p:pic>
      <p:sp>
        <p:nvSpPr>
          <p:cNvPr id="6" name="Text Placeholder 5">
            <a:extLst>
              <a:ext uri="{FF2B5EF4-FFF2-40B4-BE49-F238E27FC236}">
                <a16:creationId xmlns:a16="http://schemas.microsoft.com/office/drawing/2014/main" id="{858393BE-3B6D-0BDB-55C5-0445368F0566}"/>
              </a:ext>
            </a:extLst>
          </p:cNvPr>
          <p:cNvSpPr>
            <a:spLocks noGrp="1"/>
          </p:cNvSpPr>
          <p:nvPr>
            <p:ph type="body" sz="quarter" idx="11"/>
          </p:nvPr>
        </p:nvSpPr>
        <p:spPr/>
        <p:txBody>
          <a:bodyPr/>
          <a:lstStyle/>
          <a:p>
            <a:r>
              <a:rPr lang="en-US" dirty="0"/>
              <a:t>July 2025-Jan 2026</a:t>
            </a:r>
          </a:p>
        </p:txBody>
      </p:sp>
    </p:spTree>
    <p:extLst>
      <p:ext uri="{BB962C8B-B14F-4D97-AF65-F5344CB8AC3E}">
        <p14:creationId xmlns:p14="http://schemas.microsoft.com/office/powerpoint/2010/main" val="557181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CF General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CF PPT Template">
      <a:majorFont>
        <a:latin typeface="Arial"/>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17435</TotalTime>
  <Words>1695</Words>
  <Application>Microsoft Office PowerPoint</Application>
  <PresentationFormat>Widescreen</PresentationFormat>
  <Paragraphs>196</Paragraphs>
  <Slides>23</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Bahnschrift</vt:lpstr>
      <vt:lpstr>Calibri</vt:lpstr>
      <vt:lpstr>Calibri Light</vt:lpstr>
      <vt:lpstr>Courier New</vt:lpstr>
      <vt:lpstr>Times New Roman</vt:lpstr>
      <vt:lpstr>Office Theme</vt:lpstr>
      <vt:lpstr>DCF General Theme</vt:lpstr>
      <vt:lpstr>Kansas Department for Children and Families</vt:lpstr>
      <vt:lpstr>Crossover Youth </vt:lpstr>
      <vt:lpstr>Our Mission</vt:lpstr>
      <vt:lpstr>PROGRAM AREAS</vt:lpstr>
      <vt:lpstr>PREVENTION &amp; PROTECTION SERVICES</vt:lpstr>
      <vt:lpstr>PREVENTION &amp; PROTECTION SERVICES 2</vt:lpstr>
      <vt:lpstr>Reports &amp; Assignments </vt:lpstr>
      <vt:lpstr>Life of a Report</vt:lpstr>
      <vt:lpstr>Child Maltreatment</vt:lpstr>
      <vt:lpstr>FINA (Family in Need of Assessment) Reports Stats</vt:lpstr>
      <vt:lpstr>How is the Kansas Practice Model Different?</vt:lpstr>
      <vt:lpstr> Danger / Risk / Safety </vt:lpstr>
      <vt:lpstr> 4 Questions</vt:lpstr>
      <vt:lpstr>Kansas Prevention Services Track</vt:lpstr>
      <vt:lpstr>15</vt:lpstr>
      <vt:lpstr>16</vt:lpstr>
      <vt:lpstr>Team Decision Making (TDMs)</vt:lpstr>
      <vt:lpstr>Team Decision Making (TDM’S)</vt:lpstr>
      <vt:lpstr>Family Finding</vt:lpstr>
      <vt:lpstr>Independent Living  </vt:lpstr>
      <vt:lpstr>DCF REGIONAL MAP</vt:lpstr>
      <vt:lpstr>Helpful Contacts </vt:lpstr>
      <vt:lpstr>QUESTIONS?</vt:lpstr>
    </vt:vector>
  </TitlesOfParts>
  <Company>State of Kansas - DCF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Rein</dc:creator>
  <cp:lastModifiedBy>Fertner, Robin</cp:lastModifiedBy>
  <cp:revision>189</cp:revision>
  <cp:lastPrinted>2019-05-07T19:40:42Z</cp:lastPrinted>
  <dcterms:created xsi:type="dcterms:W3CDTF">2016-10-07T18:57:43Z</dcterms:created>
  <dcterms:modified xsi:type="dcterms:W3CDTF">2026-06-08T18:05:10Z</dcterms:modified>
</cp:coreProperties>
</file>